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891" r:id="rId4"/>
    <p:sldMasterId id="2147485929" r:id="rId5"/>
  </p:sldMasterIdLst>
  <p:notesMasterIdLst>
    <p:notesMasterId r:id="rId44"/>
  </p:notesMasterIdLst>
  <p:handoutMasterIdLst>
    <p:handoutMasterId r:id="rId45"/>
  </p:handoutMasterIdLst>
  <p:sldIdLst>
    <p:sldId id="351" r:id="rId6"/>
    <p:sldId id="330" r:id="rId7"/>
    <p:sldId id="347" r:id="rId8"/>
    <p:sldId id="352" r:id="rId9"/>
    <p:sldId id="348" r:id="rId10"/>
    <p:sldId id="305" r:id="rId11"/>
    <p:sldId id="343" r:id="rId12"/>
    <p:sldId id="344" r:id="rId13"/>
    <p:sldId id="345" r:id="rId14"/>
    <p:sldId id="346" r:id="rId15"/>
    <p:sldId id="306" r:id="rId16"/>
    <p:sldId id="281" r:id="rId17"/>
    <p:sldId id="289" r:id="rId18"/>
    <p:sldId id="282" r:id="rId19"/>
    <p:sldId id="336" r:id="rId20"/>
    <p:sldId id="310" r:id="rId21"/>
    <p:sldId id="311" r:id="rId22"/>
    <p:sldId id="312" r:id="rId23"/>
    <p:sldId id="313" r:id="rId24"/>
    <p:sldId id="291" r:id="rId25"/>
    <p:sldId id="275" r:id="rId26"/>
    <p:sldId id="316" r:id="rId27"/>
    <p:sldId id="317" r:id="rId28"/>
    <p:sldId id="292" r:id="rId29"/>
    <p:sldId id="318" r:id="rId30"/>
    <p:sldId id="319" r:id="rId31"/>
    <p:sldId id="295" r:id="rId32"/>
    <p:sldId id="296" r:id="rId33"/>
    <p:sldId id="349" r:id="rId34"/>
    <p:sldId id="350" r:id="rId35"/>
    <p:sldId id="297" r:id="rId36"/>
    <p:sldId id="341" r:id="rId37"/>
    <p:sldId id="263" r:id="rId38"/>
    <p:sldId id="270" r:id="rId39"/>
    <p:sldId id="298" r:id="rId40"/>
    <p:sldId id="299" r:id="rId41"/>
    <p:sldId id="342" r:id="rId42"/>
    <p:sldId id="274" r:id="rId4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3" autoAdjust="0"/>
    <p:restoredTop sz="91206" autoAdjust="0"/>
  </p:normalViewPr>
  <p:slideViewPr>
    <p:cSldViewPr>
      <p:cViewPr>
        <p:scale>
          <a:sx n="74" d="100"/>
          <a:sy n="74" d="100"/>
        </p:scale>
        <p:origin x="-124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7974E-4399-F548-A0B8-9EB94BC4596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18A4174-A7E5-9F48-9C92-954100843372}">
      <dgm:prSet custT="1"/>
      <dgm:spPr/>
      <dgm:t>
        <a:bodyPr/>
        <a:lstStyle/>
        <a:p>
          <a:pPr rtl="0"/>
          <a:r>
            <a:rPr lang="en-US" sz="2400" dirty="0">
              <a:effectLst>
                <a:outerShdw blurRad="38100" dist="38100" dir="2700000" algn="tl">
                  <a:srgbClr val="000000">
                    <a:alpha val="43137"/>
                  </a:srgbClr>
                </a:outerShdw>
              </a:effectLst>
            </a:rPr>
            <a:t>Confidentiality</a:t>
          </a:r>
        </a:p>
      </dgm:t>
    </dgm:pt>
    <dgm:pt modelId="{40FB4427-3126-D944-B8DA-E500D87C2E12}" type="parTrans" cxnId="{40FF8A8E-A32D-3F40-A66A-FBEC46A44D72}">
      <dgm:prSet/>
      <dgm:spPr/>
      <dgm:t>
        <a:bodyPr/>
        <a:lstStyle/>
        <a:p>
          <a:endParaRPr lang="en-US"/>
        </a:p>
      </dgm:t>
    </dgm:pt>
    <dgm:pt modelId="{8F15643E-7BA4-D84A-963E-7FF978BFFDE9}" type="sibTrans" cxnId="{40FF8A8E-A32D-3F40-A66A-FBEC46A44D72}">
      <dgm:prSet/>
      <dgm:spPr/>
      <dgm:t>
        <a:bodyPr/>
        <a:lstStyle/>
        <a:p>
          <a:endParaRPr lang="en-US"/>
        </a:p>
      </dgm:t>
    </dgm:pt>
    <dgm:pt modelId="{21A9F706-8CA7-D446-8BEA-2B90D05E4FEB}">
      <dgm:prSet custT="1"/>
      <dgm:spPr/>
      <dgm:t>
        <a:bodyPr/>
        <a:lstStyle/>
        <a:p>
          <a:pPr rtl="0"/>
          <a:r>
            <a:rPr lang="en-US" sz="1800" dirty="0">
              <a:solidFill>
                <a:schemeClr val="tx2">
                  <a:lumMod val="10000"/>
                </a:schemeClr>
              </a:solidFill>
            </a:rPr>
            <a:t>Data confidentiality</a:t>
          </a:r>
        </a:p>
      </dgm:t>
    </dgm:pt>
    <dgm:pt modelId="{ADE95395-6D54-1349-94BA-33C16F8584B2}" type="parTrans" cxnId="{59D0DD1D-922F-DE4F-8C7F-2663E70D41CE}">
      <dgm:prSet/>
      <dgm:spPr/>
      <dgm:t>
        <a:bodyPr/>
        <a:lstStyle/>
        <a:p>
          <a:endParaRPr lang="en-US"/>
        </a:p>
      </dgm:t>
    </dgm:pt>
    <dgm:pt modelId="{D4DDB567-C84F-1C44-B7A8-86024AD82621}" type="sibTrans" cxnId="{59D0DD1D-922F-DE4F-8C7F-2663E70D41CE}">
      <dgm:prSet/>
      <dgm:spPr/>
      <dgm:t>
        <a:bodyPr/>
        <a:lstStyle/>
        <a:p>
          <a:endParaRPr lang="en-US"/>
        </a:p>
      </dgm:t>
    </dgm:pt>
    <dgm:pt modelId="{B21E9014-F1B9-5E49-94EA-5CCB3041C961}">
      <dgm:prSet custT="1"/>
      <dgm:spPr/>
      <dgm:t>
        <a:bodyPr/>
        <a:lstStyle/>
        <a:p>
          <a:pPr rtl="0"/>
          <a:r>
            <a:rPr lang="en-US" sz="1600" dirty="0"/>
            <a:t>Assures that private or confidential information is not made available or disclosed to unauthorized individuals</a:t>
          </a:r>
        </a:p>
      </dgm:t>
    </dgm:pt>
    <dgm:pt modelId="{67DCBDF3-A0A9-6D4B-A351-488C0AF72F07}" type="parTrans" cxnId="{67B8EB2D-A751-1D4A-914D-D2AD4733CBBD}">
      <dgm:prSet/>
      <dgm:spPr/>
      <dgm:t>
        <a:bodyPr/>
        <a:lstStyle/>
        <a:p>
          <a:endParaRPr lang="en-US"/>
        </a:p>
      </dgm:t>
    </dgm:pt>
    <dgm:pt modelId="{B7B36CEC-824D-0D4D-93BF-4BDBA5F7D673}" type="sibTrans" cxnId="{67B8EB2D-A751-1D4A-914D-D2AD4733CBBD}">
      <dgm:prSet/>
      <dgm:spPr/>
      <dgm:t>
        <a:bodyPr/>
        <a:lstStyle/>
        <a:p>
          <a:endParaRPr lang="en-US"/>
        </a:p>
      </dgm:t>
    </dgm:pt>
    <dgm:pt modelId="{6035E519-D43A-9845-9BBF-8E7DF74F833D}">
      <dgm:prSet custT="1"/>
      <dgm:spPr/>
      <dgm:t>
        <a:bodyPr/>
        <a:lstStyle/>
        <a:p>
          <a:pPr rtl="0"/>
          <a:r>
            <a:rPr lang="en-US" sz="1800" dirty="0">
              <a:solidFill>
                <a:schemeClr val="tx2">
                  <a:lumMod val="10000"/>
                </a:schemeClr>
              </a:solidFill>
            </a:rPr>
            <a:t>Privacy</a:t>
          </a:r>
        </a:p>
      </dgm:t>
    </dgm:pt>
    <dgm:pt modelId="{37E13955-F314-494E-ADAB-DC93BBB4BEE0}" type="parTrans" cxnId="{EB142F24-E3E0-AD4B-B2A0-95DF667E0C43}">
      <dgm:prSet/>
      <dgm:spPr/>
      <dgm:t>
        <a:bodyPr/>
        <a:lstStyle/>
        <a:p>
          <a:endParaRPr lang="en-US"/>
        </a:p>
      </dgm:t>
    </dgm:pt>
    <dgm:pt modelId="{B593D6B0-D808-2143-AB3A-690922D49438}" type="sibTrans" cxnId="{EB142F24-E3E0-AD4B-B2A0-95DF667E0C43}">
      <dgm:prSet/>
      <dgm:spPr/>
      <dgm:t>
        <a:bodyPr/>
        <a:lstStyle/>
        <a:p>
          <a:endParaRPr lang="en-US"/>
        </a:p>
      </dgm:t>
    </dgm:pt>
    <dgm:pt modelId="{69FCB829-A180-964B-A24B-0C706AD3D91E}">
      <dgm:prSet custT="1"/>
      <dgm:spPr/>
      <dgm:t>
        <a:bodyPr/>
        <a:lstStyle/>
        <a:p>
          <a:pPr rtl="0"/>
          <a:r>
            <a:rPr lang="en-US" sz="1600" dirty="0"/>
            <a:t>Assures that individuals control or influence what information related to them may be collected and stored and by whom and to whom that information may be disclosed</a:t>
          </a:r>
        </a:p>
      </dgm:t>
    </dgm:pt>
    <dgm:pt modelId="{2EF42A8E-639D-A34D-BC76-23FE2383B4D3}" type="parTrans" cxnId="{4A572C50-A751-FB40-A850-838F8C96B8CD}">
      <dgm:prSet/>
      <dgm:spPr/>
      <dgm:t>
        <a:bodyPr/>
        <a:lstStyle/>
        <a:p>
          <a:endParaRPr lang="en-US"/>
        </a:p>
      </dgm:t>
    </dgm:pt>
    <dgm:pt modelId="{142EA30A-FBF1-5643-A3DE-4F13F46C14CD}" type="sibTrans" cxnId="{4A572C50-A751-FB40-A850-838F8C96B8CD}">
      <dgm:prSet/>
      <dgm:spPr/>
      <dgm:t>
        <a:bodyPr/>
        <a:lstStyle/>
        <a:p>
          <a:endParaRPr lang="en-US"/>
        </a:p>
      </dgm:t>
    </dgm:pt>
    <dgm:pt modelId="{F3872A23-839C-1747-AB33-A007ED5DF65D}">
      <dgm:prSet custT="1"/>
      <dgm:spPr/>
      <dgm:t>
        <a:bodyPr/>
        <a:lstStyle/>
        <a:p>
          <a:pPr rtl="0"/>
          <a:r>
            <a:rPr lang="en-US" sz="2400" dirty="0">
              <a:effectLst>
                <a:outerShdw blurRad="38100" dist="38100" dir="2700000" algn="tl">
                  <a:srgbClr val="000000">
                    <a:alpha val="43137"/>
                  </a:srgbClr>
                </a:outerShdw>
              </a:effectLst>
            </a:rPr>
            <a:t>Integrity</a:t>
          </a:r>
        </a:p>
      </dgm:t>
    </dgm:pt>
    <dgm:pt modelId="{EEC11D0C-BB0A-F943-AF4F-730C5809D2BC}" type="parTrans" cxnId="{52862A91-4742-9046-AABC-1F22D701418F}">
      <dgm:prSet/>
      <dgm:spPr/>
      <dgm:t>
        <a:bodyPr/>
        <a:lstStyle/>
        <a:p>
          <a:endParaRPr lang="en-US"/>
        </a:p>
      </dgm:t>
    </dgm:pt>
    <dgm:pt modelId="{CDD11628-B4FB-FE42-B97F-A4ACD852F9CF}" type="sibTrans" cxnId="{52862A91-4742-9046-AABC-1F22D701418F}">
      <dgm:prSet/>
      <dgm:spPr/>
      <dgm:t>
        <a:bodyPr/>
        <a:lstStyle/>
        <a:p>
          <a:endParaRPr lang="en-US"/>
        </a:p>
      </dgm:t>
    </dgm:pt>
    <dgm:pt modelId="{8E786CE7-B556-B840-8BF5-6292FDE95AEE}">
      <dgm:prSet custT="1"/>
      <dgm:spPr/>
      <dgm:t>
        <a:bodyPr/>
        <a:lstStyle/>
        <a:p>
          <a:pPr rtl="0"/>
          <a:r>
            <a:rPr lang="en-US" sz="2400" dirty="0">
              <a:effectLst>
                <a:outerShdw blurRad="38100" dist="38100" dir="2700000" algn="tl">
                  <a:srgbClr val="000000">
                    <a:alpha val="43137"/>
                  </a:srgbClr>
                </a:outerShdw>
              </a:effectLst>
            </a:rPr>
            <a:t>Availability</a:t>
          </a:r>
        </a:p>
      </dgm:t>
    </dgm:pt>
    <dgm:pt modelId="{D7C53212-50CB-E041-B8A6-7C37BFF256F2}" type="parTrans" cxnId="{1A0C63BB-E837-FC47-BF44-A889B511BE1E}">
      <dgm:prSet/>
      <dgm:spPr/>
      <dgm:t>
        <a:bodyPr/>
        <a:lstStyle/>
        <a:p>
          <a:endParaRPr lang="en-US"/>
        </a:p>
      </dgm:t>
    </dgm:pt>
    <dgm:pt modelId="{00A03D01-DA6F-F048-BC29-58C578B54D42}" type="sibTrans" cxnId="{1A0C63BB-E837-FC47-BF44-A889B511BE1E}">
      <dgm:prSet/>
      <dgm:spPr/>
      <dgm:t>
        <a:bodyPr/>
        <a:lstStyle/>
        <a:p>
          <a:endParaRPr lang="en-US"/>
        </a:p>
      </dgm:t>
    </dgm:pt>
    <dgm:pt modelId="{A06EF79B-B678-0A4D-B154-D65B70B0BE8B}">
      <dgm:prSet custT="1"/>
      <dgm:spPr/>
      <dgm:t>
        <a:bodyPr/>
        <a:lstStyle/>
        <a:p>
          <a:pPr rtl="0"/>
          <a:r>
            <a:rPr lang="en-US" sz="1800" dirty="0"/>
            <a:t>Assures that systems work promptly and service is not denied to authorized users</a:t>
          </a:r>
        </a:p>
      </dgm:t>
    </dgm:pt>
    <dgm:pt modelId="{6FA206AC-30F8-C544-9604-2CA8E53FFCEF}" type="parTrans" cxnId="{C0ED1F73-19FA-4347-BFA9-88092C8EA421}">
      <dgm:prSet/>
      <dgm:spPr/>
      <dgm:t>
        <a:bodyPr/>
        <a:lstStyle/>
        <a:p>
          <a:endParaRPr lang="en-US"/>
        </a:p>
      </dgm:t>
    </dgm:pt>
    <dgm:pt modelId="{4467D7CD-857D-764C-811B-82D854FAD4EF}" type="sibTrans" cxnId="{C0ED1F73-19FA-4347-BFA9-88092C8EA421}">
      <dgm:prSet/>
      <dgm:spPr/>
      <dgm:t>
        <a:bodyPr/>
        <a:lstStyle/>
        <a:p>
          <a:endParaRPr lang="en-US"/>
        </a:p>
      </dgm:t>
    </dgm:pt>
    <dgm:pt modelId="{4CB84985-FB77-9F46-A053-B23E4ED6EAA5}">
      <dgm:prSet custT="1"/>
      <dgm:spPr/>
      <dgm:t>
        <a:bodyPr/>
        <a:lstStyle/>
        <a:p>
          <a:pPr rtl="0"/>
          <a:r>
            <a:rPr lang="en-US" sz="1600" dirty="0"/>
            <a:t>Assures that a system performs its intended function in an unimpaired manner, free from deliberate or inadvertent unauthorized manipulation of the system</a:t>
          </a:r>
        </a:p>
      </dgm:t>
    </dgm:pt>
    <dgm:pt modelId="{99C0CDBE-7000-E147-B141-77FBFC00B277}">
      <dgm:prSet custT="1"/>
      <dgm:spPr/>
      <dgm:t>
        <a:bodyPr/>
        <a:lstStyle/>
        <a:p>
          <a:pPr rtl="0"/>
          <a:r>
            <a:rPr lang="en-US" sz="1800" dirty="0">
              <a:solidFill>
                <a:schemeClr val="tx2">
                  <a:lumMod val="10000"/>
                </a:schemeClr>
              </a:solidFill>
            </a:rPr>
            <a:t>System integrity</a:t>
          </a:r>
        </a:p>
      </dgm:t>
    </dgm:pt>
    <dgm:pt modelId="{CE4224DA-4BFC-D447-9F60-37A065135669}" type="sibTrans" cxnId="{BD025F01-050B-2B4D-8EC1-B6B50D422BD2}">
      <dgm:prSet/>
      <dgm:spPr/>
      <dgm:t>
        <a:bodyPr/>
        <a:lstStyle/>
        <a:p>
          <a:endParaRPr lang="en-US"/>
        </a:p>
      </dgm:t>
    </dgm:pt>
    <dgm:pt modelId="{D346A79B-05B5-7149-AC3F-BC6AF45DD253}" type="parTrans" cxnId="{BD025F01-050B-2B4D-8EC1-B6B50D422BD2}">
      <dgm:prSet/>
      <dgm:spPr/>
      <dgm:t>
        <a:bodyPr/>
        <a:lstStyle/>
        <a:p>
          <a:endParaRPr lang="en-US"/>
        </a:p>
      </dgm:t>
    </dgm:pt>
    <dgm:pt modelId="{8C77420A-6DC8-9941-BB17-4E1A0249EBE1}" type="sibTrans" cxnId="{60C79975-4612-B84E-ADAE-E7D23679E458}">
      <dgm:prSet/>
      <dgm:spPr/>
      <dgm:t>
        <a:bodyPr/>
        <a:lstStyle/>
        <a:p>
          <a:endParaRPr lang="en-US"/>
        </a:p>
      </dgm:t>
    </dgm:pt>
    <dgm:pt modelId="{3B6A8F58-5086-FA4C-84B2-881E07C372DA}" type="parTrans" cxnId="{60C79975-4612-B84E-ADAE-E7D23679E458}">
      <dgm:prSet/>
      <dgm:spPr/>
      <dgm:t>
        <a:bodyPr/>
        <a:lstStyle/>
        <a:p>
          <a:endParaRPr lang="en-US"/>
        </a:p>
      </dgm:t>
    </dgm:pt>
    <dgm:pt modelId="{5EC57D55-CC39-D948-9995-0869E97B52DF}">
      <dgm:prSet custT="1"/>
      <dgm:spPr/>
      <dgm:t>
        <a:bodyPr/>
        <a:lstStyle/>
        <a:p>
          <a:pPr rtl="0"/>
          <a:r>
            <a:rPr lang="en-US" sz="1600" dirty="0"/>
            <a:t>Assures that information and programs are changed only in a specified and authorized manner</a:t>
          </a:r>
        </a:p>
      </dgm:t>
    </dgm:pt>
    <dgm:pt modelId="{30C38FF5-4429-4F4C-911B-2DB9C33D340B}">
      <dgm:prSet custT="1"/>
      <dgm:spPr/>
      <dgm:t>
        <a:bodyPr/>
        <a:lstStyle/>
        <a:p>
          <a:pPr rtl="0"/>
          <a:r>
            <a:rPr lang="en-US" sz="1800" dirty="0">
              <a:solidFill>
                <a:schemeClr val="tx2">
                  <a:lumMod val="10000"/>
                </a:schemeClr>
              </a:solidFill>
            </a:rPr>
            <a:t>Data integrity</a:t>
          </a:r>
        </a:p>
      </dgm:t>
    </dgm:pt>
    <dgm:pt modelId="{B9D7464F-75F1-024C-93FF-ED77A560A090}" type="sibTrans" cxnId="{8953D3BF-2230-534A-9B89-056768195C29}">
      <dgm:prSet/>
      <dgm:spPr/>
      <dgm:t>
        <a:bodyPr/>
        <a:lstStyle/>
        <a:p>
          <a:endParaRPr lang="en-US"/>
        </a:p>
      </dgm:t>
    </dgm:pt>
    <dgm:pt modelId="{8DBD0CAE-0231-974F-9D69-6657F24E7DCA}" type="parTrans" cxnId="{8953D3BF-2230-534A-9B89-056768195C29}">
      <dgm:prSet/>
      <dgm:spPr/>
      <dgm:t>
        <a:bodyPr/>
        <a:lstStyle/>
        <a:p>
          <a:endParaRPr lang="en-US"/>
        </a:p>
      </dgm:t>
    </dgm:pt>
    <dgm:pt modelId="{BB5E1D67-125C-674D-9A42-4609F9776AE3}" type="sibTrans" cxnId="{A19449C7-69B0-2245-9777-8722538727D4}">
      <dgm:prSet/>
      <dgm:spPr/>
      <dgm:t>
        <a:bodyPr/>
        <a:lstStyle/>
        <a:p>
          <a:endParaRPr lang="en-US"/>
        </a:p>
      </dgm:t>
    </dgm:pt>
    <dgm:pt modelId="{7C3D7C39-71A3-384D-AA17-F9AD29D02448}" type="parTrans" cxnId="{A19449C7-69B0-2245-9777-8722538727D4}">
      <dgm:prSet/>
      <dgm:spPr/>
      <dgm:t>
        <a:bodyPr/>
        <a:lstStyle/>
        <a:p>
          <a:endParaRPr lang="en-US"/>
        </a:p>
      </dgm:t>
    </dgm:pt>
    <dgm:pt modelId="{34173FFC-40F5-D74A-B8CF-1587B7364017}" type="pres">
      <dgm:prSet presAssocID="{2567974E-4399-F548-A0B8-9EB94BC45965}" presName="linear" presStyleCnt="0">
        <dgm:presLayoutVars>
          <dgm:dir/>
          <dgm:animLvl val="lvl"/>
          <dgm:resizeHandles val="exact"/>
        </dgm:presLayoutVars>
      </dgm:prSet>
      <dgm:spPr/>
      <dgm:t>
        <a:bodyPr/>
        <a:lstStyle/>
        <a:p>
          <a:endParaRPr lang="en-US"/>
        </a:p>
      </dgm:t>
    </dgm:pt>
    <dgm:pt modelId="{F2778957-62DF-9344-B516-61D513DAD32B}" type="pres">
      <dgm:prSet presAssocID="{318A4174-A7E5-9F48-9C92-954100843372}" presName="parentLin" presStyleCnt="0"/>
      <dgm:spPr/>
    </dgm:pt>
    <dgm:pt modelId="{51A02C84-5188-D145-814C-E8418EA6DECE}" type="pres">
      <dgm:prSet presAssocID="{318A4174-A7E5-9F48-9C92-954100843372}" presName="parentLeftMargin" presStyleLbl="node1" presStyleIdx="0" presStyleCnt="3"/>
      <dgm:spPr/>
      <dgm:t>
        <a:bodyPr/>
        <a:lstStyle/>
        <a:p>
          <a:endParaRPr lang="en-US"/>
        </a:p>
      </dgm:t>
    </dgm:pt>
    <dgm:pt modelId="{6049758F-6852-7E48-A5F6-439FA44B34F9}" type="pres">
      <dgm:prSet presAssocID="{318A4174-A7E5-9F48-9C92-954100843372}" presName="parentText" presStyleLbl="node1" presStyleIdx="0" presStyleCnt="3" custScaleX="45813" custScaleY="173222">
        <dgm:presLayoutVars>
          <dgm:chMax val="0"/>
          <dgm:bulletEnabled val="1"/>
        </dgm:presLayoutVars>
      </dgm:prSet>
      <dgm:spPr/>
      <dgm:t>
        <a:bodyPr/>
        <a:lstStyle/>
        <a:p>
          <a:endParaRPr lang="en-US"/>
        </a:p>
      </dgm:t>
    </dgm:pt>
    <dgm:pt modelId="{0F1C9714-B9E4-2444-8242-5DE4BF09B262}" type="pres">
      <dgm:prSet presAssocID="{318A4174-A7E5-9F48-9C92-954100843372}" presName="negativeSpace" presStyleCnt="0"/>
      <dgm:spPr/>
    </dgm:pt>
    <dgm:pt modelId="{5A498C14-EC1A-C044-AC9A-2483F9CB7F7A}" type="pres">
      <dgm:prSet presAssocID="{318A4174-A7E5-9F48-9C92-954100843372}" presName="childText" presStyleLbl="conFgAcc1" presStyleIdx="0" presStyleCnt="3">
        <dgm:presLayoutVars>
          <dgm:bulletEnabled val="1"/>
        </dgm:presLayoutVars>
      </dgm:prSet>
      <dgm:spPr/>
      <dgm:t>
        <a:bodyPr/>
        <a:lstStyle/>
        <a:p>
          <a:endParaRPr lang="en-US"/>
        </a:p>
      </dgm:t>
    </dgm:pt>
    <dgm:pt modelId="{90DA03B9-90CC-8D4F-907E-0596F46D16FC}" type="pres">
      <dgm:prSet presAssocID="{8F15643E-7BA4-D84A-963E-7FF978BFFDE9}" presName="spaceBetweenRectangles" presStyleCnt="0"/>
      <dgm:spPr/>
    </dgm:pt>
    <dgm:pt modelId="{29355B7F-2627-0D4A-9C3A-95C48F034156}" type="pres">
      <dgm:prSet presAssocID="{F3872A23-839C-1747-AB33-A007ED5DF65D}" presName="parentLin" presStyleCnt="0"/>
      <dgm:spPr/>
    </dgm:pt>
    <dgm:pt modelId="{45CC6D00-5084-F54C-BAB6-84E192FA5172}" type="pres">
      <dgm:prSet presAssocID="{F3872A23-839C-1747-AB33-A007ED5DF65D}" presName="parentLeftMargin" presStyleLbl="node1" presStyleIdx="0" presStyleCnt="3"/>
      <dgm:spPr/>
      <dgm:t>
        <a:bodyPr/>
        <a:lstStyle/>
        <a:p>
          <a:endParaRPr lang="en-US"/>
        </a:p>
      </dgm:t>
    </dgm:pt>
    <dgm:pt modelId="{D865B79C-0930-C042-ADB5-25A0D1DA2B7F}" type="pres">
      <dgm:prSet presAssocID="{F3872A23-839C-1747-AB33-A007ED5DF65D}" presName="parentText" presStyleLbl="node1" presStyleIdx="1" presStyleCnt="3" custScaleX="45813" custScaleY="174688">
        <dgm:presLayoutVars>
          <dgm:chMax val="0"/>
          <dgm:bulletEnabled val="1"/>
        </dgm:presLayoutVars>
      </dgm:prSet>
      <dgm:spPr/>
      <dgm:t>
        <a:bodyPr/>
        <a:lstStyle/>
        <a:p>
          <a:endParaRPr lang="en-US"/>
        </a:p>
      </dgm:t>
    </dgm:pt>
    <dgm:pt modelId="{743197F5-FBF3-E943-B6CF-FBF8CC91D332}" type="pres">
      <dgm:prSet presAssocID="{F3872A23-839C-1747-AB33-A007ED5DF65D}" presName="negativeSpace" presStyleCnt="0"/>
      <dgm:spPr/>
    </dgm:pt>
    <dgm:pt modelId="{4DA3C829-4C77-2E4B-ACF0-22E49FD0F419}" type="pres">
      <dgm:prSet presAssocID="{F3872A23-839C-1747-AB33-A007ED5DF65D}" presName="childText" presStyleLbl="conFgAcc1" presStyleIdx="1" presStyleCnt="3">
        <dgm:presLayoutVars>
          <dgm:bulletEnabled val="1"/>
        </dgm:presLayoutVars>
      </dgm:prSet>
      <dgm:spPr/>
      <dgm:t>
        <a:bodyPr/>
        <a:lstStyle/>
        <a:p>
          <a:endParaRPr lang="en-US"/>
        </a:p>
      </dgm:t>
    </dgm:pt>
    <dgm:pt modelId="{4E102965-0CE4-7648-BC6E-A7036732A0A2}" type="pres">
      <dgm:prSet presAssocID="{CDD11628-B4FB-FE42-B97F-A4ACD852F9CF}" presName="spaceBetweenRectangles" presStyleCnt="0"/>
      <dgm:spPr/>
    </dgm:pt>
    <dgm:pt modelId="{9D6EEB7C-6CF8-3F45-82A4-66F4F2BD0126}" type="pres">
      <dgm:prSet presAssocID="{8E786CE7-B556-B840-8BF5-6292FDE95AEE}" presName="parentLin" presStyleCnt="0"/>
      <dgm:spPr/>
    </dgm:pt>
    <dgm:pt modelId="{66FCA555-5B0A-5E4D-9599-E70C35274D14}" type="pres">
      <dgm:prSet presAssocID="{8E786CE7-B556-B840-8BF5-6292FDE95AEE}" presName="parentLeftMargin" presStyleLbl="node1" presStyleIdx="1" presStyleCnt="3"/>
      <dgm:spPr/>
      <dgm:t>
        <a:bodyPr/>
        <a:lstStyle/>
        <a:p>
          <a:endParaRPr lang="en-US"/>
        </a:p>
      </dgm:t>
    </dgm:pt>
    <dgm:pt modelId="{667DCDD7-116F-2549-8EDA-F2F25FC22E3F}" type="pres">
      <dgm:prSet presAssocID="{8E786CE7-B556-B840-8BF5-6292FDE95AEE}" presName="parentText" presStyleLbl="node1" presStyleIdx="2" presStyleCnt="3" custScaleX="45813" custScaleY="185170">
        <dgm:presLayoutVars>
          <dgm:chMax val="0"/>
          <dgm:bulletEnabled val="1"/>
        </dgm:presLayoutVars>
      </dgm:prSet>
      <dgm:spPr/>
      <dgm:t>
        <a:bodyPr/>
        <a:lstStyle/>
        <a:p>
          <a:endParaRPr lang="en-US"/>
        </a:p>
      </dgm:t>
    </dgm:pt>
    <dgm:pt modelId="{CC16871E-D7A3-A244-8DA3-5F2C4D567BEE}" type="pres">
      <dgm:prSet presAssocID="{8E786CE7-B556-B840-8BF5-6292FDE95AEE}" presName="negativeSpace" presStyleCnt="0"/>
      <dgm:spPr/>
    </dgm:pt>
    <dgm:pt modelId="{CC27436A-1E4D-D84D-A7FC-05F0DE392564}" type="pres">
      <dgm:prSet presAssocID="{8E786CE7-B556-B840-8BF5-6292FDE95AEE}" presName="childText" presStyleLbl="conFgAcc1" presStyleIdx="2" presStyleCnt="3">
        <dgm:presLayoutVars>
          <dgm:bulletEnabled val="1"/>
        </dgm:presLayoutVars>
      </dgm:prSet>
      <dgm:spPr/>
      <dgm:t>
        <a:bodyPr/>
        <a:lstStyle/>
        <a:p>
          <a:endParaRPr lang="en-US"/>
        </a:p>
      </dgm:t>
    </dgm:pt>
  </dgm:ptLst>
  <dgm:cxnLst>
    <dgm:cxn modelId="{C1CD7A7F-D0F4-4F46-A8EF-C735967171BA}" type="presOf" srcId="{A06EF79B-B678-0A4D-B154-D65B70B0BE8B}" destId="{CC27436A-1E4D-D84D-A7FC-05F0DE392564}" srcOrd="0" destOrd="0" presId="urn:microsoft.com/office/officeart/2005/8/layout/list1"/>
    <dgm:cxn modelId="{EF67737D-FF6F-A745-81F5-1BAD0AEDEF5A}" type="presOf" srcId="{8E786CE7-B556-B840-8BF5-6292FDE95AEE}" destId="{66FCA555-5B0A-5E4D-9599-E70C35274D14}" srcOrd="0" destOrd="0" presId="urn:microsoft.com/office/officeart/2005/8/layout/list1"/>
    <dgm:cxn modelId="{BD025F01-050B-2B4D-8EC1-B6B50D422BD2}" srcId="{F3872A23-839C-1747-AB33-A007ED5DF65D}" destId="{99C0CDBE-7000-E147-B141-77FBFC00B277}" srcOrd="1" destOrd="0" parTransId="{D346A79B-05B5-7149-AC3F-BC6AF45DD253}" sibTransId="{CE4224DA-4BFC-D447-9F60-37A065135669}"/>
    <dgm:cxn modelId="{B1D6768E-3282-0E46-8144-848C567F6B98}" type="presOf" srcId="{6035E519-D43A-9845-9BBF-8E7DF74F833D}" destId="{5A498C14-EC1A-C044-AC9A-2483F9CB7F7A}" srcOrd="0" destOrd="2" presId="urn:microsoft.com/office/officeart/2005/8/layout/list1"/>
    <dgm:cxn modelId="{52862A91-4742-9046-AABC-1F22D701418F}" srcId="{2567974E-4399-F548-A0B8-9EB94BC45965}" destId="{F3872A23-839C-1747-AB33-A007ED5DF65D}" srcOrd="1" destOrd="0" parTransId="{EEC11D0C-BB0A-F943-AF4F-730C5809D2BC}" sibTransId="{CDD11628-B4FB-FE42-B97F-A4ACD852F9CF}"/>
    <dgm:cxn modelId="{60C79975-4612-B84E-ADAE-E7D23679E458}" srcId="{99C0CDBE-7000-E147-B141-77FBFC00B277}" destId="{4CB84985-FB77-9F46-A053-B23E4ED6EAA5}" srcOrd="0" destOrd="0" parTransId="{3B6A8F58-5086-FA4C-84B2-881E07C372DA}" sibTransId="{8C77420A-6DC8-9941-BB17-4E1A0249EBE1}"/>
    <dgm:cxn modelId="{5BD4E129-3CEC-4541-9CD1-B76EBEEE39C3}" type="presOf" srcId="{69FCB829-A180-964B-A24B-0C706AD3D91E}" destId="{5A498C14-EC1A-C044-AC9A-2483F9CB7F7A}" srcOrd="0" destOrd="3" presId="urn:microsoft.com/office/officeart/2005/8/layout/list1"/>
    <dgm:cxn modelId="{D1F11219-7725-4043-AE3C-5B5F02E8FC81}" type="presOf" srcId="{8E786CE7-B556-B840-8BF5-6292FDE95AEE}" destId="{667DCDD7-116F-2549-8EDA-F2F25FC22E3F}" srcOrd="1" destOrd="0" presId="urn:microsoft.com/office/officeart/2005/8/layout/list1"/>
    <dgm:cxn modelId="{99391CC9-90D0-004D-8128-53218E850C58}" type="presOf" srcId="{21A9F706-8CA7-D446-8BEA-2B90D05E4FEB}" destId="{5A498C14-EC1A-C044-AC9A-2483F9CB7F7A}" srcOrd="0" destOrd="0" presId="urn:microsoft.com/office/officeart/2005/8/layout/list1"/>
    <dgm:cxn modelId="{C0ED1F73-19FA-4347-BFA9-88092C8EA421}" srcId="{8E786CE7-B556-B840-8BF5-6292FDE95AEE}" destId="{A06EF79B-B678-0A4D-B154-D65B70B0BE8B}" srcOrd="0" destOrd="0" parTransId="{6FA206AC-30F8-C544-9604-2CA8E53FFCEF}" sibTransId="{4467D7CD-857D-764C-811B-82D854FAD4EF}"/>
    <dgm:cxn modelId="{DCDDDDA8-4BA7-BA44-9B73-615AEEAA085D}" type="presOf" srcId="{318A4174-A7E5-9F48-9C92-954100843372}" destId="{6049758F-6852-7E48-A5F6-439FA44B34F9}" srcOrd="1" destOrd="0" presId="urn:microsoft.com/office/officeart/2005/8/layout/list1"/>
    <dgm:cxn modelId="{643B5D38-BA06-5A44-BA87-2D540E23CFC2}" type="presOf" srcId="{F3872A23-839C-1747-AB33-A007ED5DF65D}" destId="{D865B79C-0930-C042-ADB5-25A0D1DA2B7F}" srcOrd="1" destOrd="0" presId="urn:microsoft.com/office/officeart/2005/8/layout/list1"/>
    <dgm:cxn modelId="{1A0C63BB-E837-FC47-BF44-A889B511BE1E}" srcId="{2567974E-4399-F548-A0B8-9EB94BC45965}" destId="{8E786CE7-B556-B840-8BF5-6292FDE95AEE}" srcOrd="2" destOrd="0" parTransId="{D7C53212-50CB-E041-B8A6-7C37BFF256F2}" sibTransId="{00A03D01-DA6F-F048-BC29-58C578B54D42}"/>
    <dgm:cxn modelId="{DF55A227-0B8D-CC46-A878-14B8D8328FBB}" type="presOf" srcId="{99C0CDBE-7000-E147-B141-77FBFC00B277}" destId="{4DA3C829-4C77-2E4B-ACF0-22E49FD0F419}" srcOrd="0" destOrd="2" presId="urn:microsoft.com/office/officeart/2005/8/layout/list1"/>
    <dgm:cxn modelId="{15CC8672-6574-BE41-9B5E-069B31AADE95}" type="presOf" srcId="{F3872A23-839C-1747-AB33-A007ED5DF65D}" destId="{45CC6D00-5084-F54C-BAB6-84E192FA5172}" srcOrd="0" destOrd="0" presId="urn:microsoft.com/office/officeart/2005/8/layout/list1"/>
    <dgm:cxn modelId="{3A4BC9E8-2AA0-8D44-9E65-6F2177668344}" type="presOf" srcId="{4CB84985-FB77-9F46-A053-B23E4ED6EAA5}" destId="{4DA3C829-4C77-2E4B-ACF0-22E49FD0F419}" srcOrd="0" destOrd="3" presId="urn:microsoft.com/office/officeart/2005/8/layout/list1"/>
    <dgm:cxn modelId="{33C906CA-41C3-2D49-B70C-1C505E8DDCF8}" type="presOf" srcId="{B21E9014-F1B9-5E49-94EA-5CCB3041C961}" destId="{5A498C14-EC1A-C044-AC9A-2483F9CB7F7A}" srcOrd="0" destOrd="1" presId="urn:microsoft.com/office/officeart/2005/8/layout/list1"/>
    <dgm:cxn modelId="{51A15629-FA8A-7244-B187-D9C0566FD916}" type="presOf" srcId="{318A4174-A7E5-9F48-9C92-954100843372}" destId="{51A02C84-5188-D145-814C-E8418EA6DECE}" srcOrd="0" destOrd="0" presId="urn:microsoft.com/office/officeart/2005/8/layout/list1"/>
    <dgm:cxn modelId="{40FF8A8E-A32D-3F40-A66A-FBEC46A44D72}" srcId="{2567974E-4399-F548-A0B8-9EB94BC45965}" destId="{318A4174-A7E5-9F48-9C92-954100843372}" srcOrd="0" destOrd="0" parTransId="{40FB4427-3126-D944-B8DA-E500D87C2E12}" sibTransId="{8F15643E-7BA4-D84A-963E-7FF978BFFDE9}"/>
    <dgm:cxn modelId="{29A4BEE0-3860-E845-8295-4092E2C78FE6}" type="presOf" srcId="{30C38FF5-4429-4F4C-911B-2DB9C33D340B}" destId="{4DA3C829-4C77-2E4B-ACF0-22E49FD0F419}" srcOrd="0" destOrd="0" presId="urn:microsoft.com/office/officeart/2005/8/layout/list1"/>
    <dgm:cxn modelId="{CD00C9F5-9BD3-8540-AD8B-DF8D570BA78F}" type="presOf" srcId="{2567974E-4399-F548-A0B8-9EB94BC45965}" destId="{34173FFC-40F5-D74A-B8CF-1587B7364017}" srcOrd="0" destOrd="0" presId="urn:microsoft.com/office/officeart/2005/8/layout/list1"/>
    <dgm:cxn modelId="{59D0DD1D-922F-DE4F-8C7F-2663E70D41CE}" srcId="{318A4174-A7E5-9F48-9C92-954100843372}" destId="{21A9F706-8CA7-D446-8BEA-2B90D05E4FEB}" srcOrd="0" destOrd="0" parTransId="{ADE95395-6D54-1349-94BA-33C16F8584B2}" sibTransId="{D4DDB567-C84F-1C44-B7A8-86024AD82621}"/>
    <dgm:cxn modelId="{3CC676D0-C6D9-F149-A909-FC3FAC9D66CF}" type="presOf" srcId="{5EC57D55-CC39-D948-9995-0869E97B52DF}" destId="{4DA3C829-4C77-2E4B-ACF0-22E49FD0F419}" srcOrd="0" destOrd="1" presId="urn:microsoft.com/office/officeart/2005/8/layout/list1"/>
    <dgm:cxn modelId="{A19449C7-69B0-2245-9777-8722538727D4}" srcId="{30C38FF5-4429-4F4C-911B-2DB9C33D340B}" destId="{5EC57D55-CC39-D948-9995-0869E97B52DF}" srcOrd="0" destOrd="0" parTransId="{7C3D7C39-71A3-384D-AA17-F9AD29D02448}" sibTransId="{BB5E1D67-125C-674D-9A42-4609F9776AE3}"/>
    <dgm:cxn modelId="{EB142F24-E3E0-AD4B-B2A0-95DF667E0C43}" srcId="{318A4174-A7E5-9F48-9C92-954100843372}" destId="{6035E519-D43A-9845-9BBF-8E7DF74F833D}" srcOrd="1" destOrd="0" parTransId="{37E13955-F314-494E-ADAB-DC93BBB4BEE0}" sibTransId="{B593D6B0-D808-2143-AB3A-690922D49438}"/>
    <dgm:cxn modelId="{67B8EB2D-A751-1D4A-914D-D2AD4733CBBD}" srcId="{21A9F706-8CA7-D446-8BEA-2B90D05E4FEB}" destId="{B21E9014-F1B9-5E49-94EA-5CCB3041C961}" srcOrd="0" destOrd="0" parTransId="{67DCBDF3-A0A9-6D4B-A351-488C0AF72F07}" sibTransId="{B7B36CEC-824D-0D4D-93BF-4BDBA5F7D673}"/>
    <dgm:cxn modelId="{4A572C50-A751-FB40-A850-838F8C96B8CD}" srcId="{6035E519-D43A-9845-9BBF-8E7DF74F833D}" destId="{69FCB829-A180-964B-A24B-0C706AD3D91E}" srcOrd="0" destOrd="0" parTransId="{2EF42A8E-639D-A34D-BC76-23FE2383B4D3}" sibTransId="{142EA30A-FBF1-5643-A3DE-4F13F46C14CD}"/>
    <dgm:cxn modelId="{8953D3BF-2230-534A-9B89-056768195C29}" srcId="{F3872A23-839C-1747-AB33-A007ED5DF65D}" destId="{30C38FF5-4429-4F4C-911B-2DB9C33D340B}" srcOrd="0" destOrd="0" parTransId="{8DBD0CAE-0231-974F-9D69-6657F24E7DCA}" sibTransId="{B9D7464F-75F1-024C-93FF-ED77A560A090}"/>
    <dgm:cxn modelId="{B3B29D92-FA31-7043-8633-DDBC57EB1341}" type="presParOf" srcId="{34173FFC-40F5-D74A-B8CF-1587B7364017}" destId="{F2778957-62DF-9344-B516-61D513DAD32B}" srcOrd="0" destOrd="0" presId="urn:microsoft.com/office/officeart/2005/8/layout/list1"/>
    <dgm:cxn modelId="{E68F5379-6237-024F-9461-1C231CD265C6}" type="presParOf" srcId="{F2778957-62DF-9344-B516-61D513DAD32B}" destId="{51A02C84-5188-D145-814C-E8418EA6DECE}" srcOrd="0" destOrd="0" presId="urn:microsoft.com/office/officeart/2005/8/layout/list1"/>
    <dgm:cxn modelId="{2A54B24C-D351-084E-9A18-6D2B7DF0D514}" type="presParOf" srcId="{F2778957-62DF-9344-B516-61D513DAD32B}" destId="{6049758F-6852-7E48-A5F6-439FA44B34F9}" srcOrd="1" destOrd="0" presId="urn:microsoft.com/office/officeart/2005/8/layout/list1"/>
    <dgm:cxn modelId="{5248515E-AE95-E54F-A449-E01CCC92ADAD}" type="presParOf" srcId="{34173FFC-40F5-D74A-B8CF-1587B7364017}" destId="{0F1C9714-B9E4-2444-8242-5DE4BF09B262}" srcOrd="1" destOrd="0" presId="urn:microsoft.com/office/officeart/2005/8/layout/list1"/>
    <dgm:cxn modelId="{8DBE0762-0F64-2B46-93DD-AAD9669F7E41}" type="presParOf" srcId="{34173FFC-40F5-D74A-B8CF-1587B7364017}" destId="{5A498C14-EC1A-C044-AC9A-2483F9CB7F7A}" srcOrd="2" destOrd="0" presId="urn:microsoft.com/office/officeart/2005/8/layout/list1"/>
    <dgm:cxn modelId="{9EA428E3-C822-7A45-AA6E-C0CB1FC83CBE}" type="presParOf" srcId="{34173FFC-40F5-D74A-B8CF-1587B7364017}" destId="{90DA03B9-90CC-8D4F-907E-0596F46D16FC}" srcOrd="3" destOrd="0" presId="urn:microsoft.com/office/officeart/2005/8/layout/list1"/>
    <dgm:cxn modelId="{5DC4FFAF-E413-3F45-A80D-D7801486BDC7}" type="presParOf" srcId="{34173FFC-40F5-D74A-B8CF-1587B7364017}" destId="{29355B7F-2627-0D4A-9C3A-95C48F034156}" srcOrd="4" destOrd="0" presId="urn:microsoft.com/office/officeart/2005/8/layout/list1"/>
    <dgm:cxn modelId="{0C2ADE0E-BA3C-5147-AF28-10872B27789C}" type="presParOf" srcId="{29355B7F-2627-0D4A-9C3A-95C48F034156}" destId="{45CC6D00-5084-F54C-BAB6-84E192FA5172}" srcOrd="0" destOrd="0" presId="urn:microsoft.com/office/officeart/2005/8/layout/list1"/>
    <dgm:cxn modelId="{B13C3FF0-F306-6540-B142-6E9D98FE60C3}" type="presParOf" srcId="{29355B7F-2627-0D4A-9C3A-95C48F034156}" destId="{D865B79C-0930-C042-ADB5-25A0D1DA2B7F}" srcOrd="1" destOrd="0" presId="urn:microsoft.com/office/officeart/2005/8/layout/list1"/>
    <dgm:cxn modelId="{3181B6CC-FBE0-2346-9EB2-CB309CB0E4F0}" type="presParOf" srcId="{34173FFC-40F5-D74A-B8CF-1587B7364017}" destId="{743197F5-FBF3-E943-B6CF-FBF8CC91D332}" srcOrd="5" destOrd="0" presId="urn:microsoft.com/office/officeart/2005/8/layout/list1"/>
    <dgm:cxn modelId="{D09F867F-A87A-9F4C-9EA7-5C99198E15F0}" type="presParOf" srcId="{34173FFC-40F5-D74A-B8CF-1587B7364017}" destId="{4DA3C829-4C77-2E4B-ACF0-22E49FD0F419}" srcOrd="6" destOrd="0" presId="urn:microsoft.com/office/officeart/2005/8/layout/list1"/>
    <dgm:cxn modelId="{E29B0324-F559-5249-8950-9CF09D7F9AF0}" type="presParOf" srcId="{34173FFC-40F5-D74A-B8CF-1587B7364017}" destId="{4E102965-0CE4-7648-BC6E-A7036732A0A2}" srcOrd="7" destOrd="0" presId="urn:microsoft.com/office/officeart/2005/8/layout/list1"/>
    <dgm:cxn modelId="{17DAC9EC-207C-8A4F-AAFB-721D386B1B25}" type="presParOf" srcId="{34173FFC-40F5-D74A-B8CF-1587B7364017}" destId="{9D6EEB7C-6CF8-3F45-82A4-66F4F2BD0126}" srcOrd="8" destOrd="0" presId="urn:microsoft.com/office/officeart/2005/8/layout/list1"/>
    <dgm:cxn modelId="{EA7C1D96-9C2D-3140-9746-EFD9DC97C677}" type="presParOf" srcId="{9D6EEB7C-6CF8-3F45-82A4-66F4F2BD0126}" destId="{66FCA555-5B0A-5E4D-9599-E70C35274D14}" srcOrd="0" destOrd="0" presId="urn:microsoft.com/office/officeart/2005/8/layout/list1"/>
    <dgm:cxn modelId="{0D8AD8AB-8B8D-294E-A787-7FDF4C87C446}" type="presParOf" srcId="{9D6EEB7C-6CF8-3F45-82A4-66F4F2BD0126}" destId="{667DCDD7-116F-2549-8EDA-F2F25FC22E3F}" srcOrd="1" destOrd="0" presId="urn:microsoft.com/office/officeart/2005/8/layout/list1"/>
    <dgm:cxn modelId="{03239025-308D-C049-BEE9-969AC69BA401}" type="presParOf" srcId="{34173FFC-40F5-D74A-B8CF-1587B7364017}" destId="{CC16871E-D7A3-A244-8DA3-5F2C4D567BEE}" srcOrd="9" destOrd="0" presId="urn:microsoft.com/office/officeart/2005/8/layout/list1"/>
    <dgm:cxn modelId="{EA29DCB6-CD31-3F4F-83C0-58A70AB56CF5}" type="presParOf" srcId="{34173FFC-40F5-D74A-B8CF-1587B7364017}" destId="{CC27436A-1E4D-D84D-A7FC-05F0DE39256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C66E38-49DC-D543-BBE6-E377CF7347F2}"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01C60744-F555-AF41-AD07-E5CCD8B230CB}">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Authenticity</a:t>
          </a:r>
        </a:p>
      </dgm:t>
    </dgm:pt>
    <dgm:pt modelId="{EEA241C8-64A3-024A-8EB8-29A343EF303A}" type="parTrans" cxnId="{C8D35B81-BDA6-6041-A868-26984813D94B}">
      <dgm:prSet/>
      <dgm:spPr/>
      <dgm:t>
        <a:bodyPr/>
        <a:lstStyle/>
        <a:p>
          <a:endParaRPr lang="en-US"/>
        </a:p>
      </dgm:t>
    </dgm:pt>
    <dgm:pt modelId="{4E409444-9A2C-754D-8292-DB5BA2267FB1}" type="sibTrans" cxnId="{C8D35B81-BDA6-6041-A868-26984813D94B}">
      <dgm:prSet/>
      <dgm:spPr/>
      <dgm:t>
        <a:bodyPr/>
        <a:lstStyle/>
        <a:p>
          <a:endParaRPr lang="en-US"/>
        </a:p>
      </dgm:t>
    </dgm:pt>
    <dgm:pt modelId="{A62CDBC3-B0ED-C243-8E38-805D5EFD90C9}">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Verifying that users are who they say they are and that each input arriving at the system came from a trusted source </a:t>
          </a:r>
        </a:p>
      </dgm:t>
    </dgm:pt>
    <dgm:pt modelId="{AFA653C5-812A-8344-927C-B5FEF312E872}" type="parTrans" cxnId="{2DC88FEF-C1D0-0448-8C04-782BE262DFD3}">
      <dgm:prSet/>
      <dgm:spPr/>
      <dgm:t>
        <a:bodyPr/>
        <a:lstStyle/>
        <a:p>
          <a:endParaRPr lang="en-US"/>
        </a:p>
      </dgm:t>
    </dgm:pt>
    <dgm:pt modelId="{91F7B72D-A86B-F543-9054-8B39FC610F2A}" type="sibTrans" cxnId="{2DC88FEF-C1D0-0448-8C04-782BE262DFD3}">
      <dgm:prSet/>
      <dgm:spPr/>
      <dgm:t>
        <a:bodyPr/>
        <a:lstStyle/>
        <a:p>
          <a:endParaRPr lang="en-US"/>
        </a:p>
      </dgm:t>
    </dgm:pt>
    <dgm:pt modelId="{60093497-5372-0A40-B15A-070FEF549396}">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Accountability</a:t>
          </a:r>
        </a:p>
      </dgm:t>
    </dgm:pt>
    <dgm:pt modelId="{FDFA94C8-97A3-1142-9C5E-2F7452723808}" type="parTrans" cxnId="{4EA8C8AD-DC24-A646-82BC-23B820FB713D}">
      <dgm:prSet/>
      <dgm:spPr/>
      <dgm:t>
        <a:bodyPr/>
        <a:lstStyle/>
        <a:p>
          <a:endParaRPr lang="en-US"/>
        </a:p>
      </dgm:t>
    </dgm:pt>
    <dgm:pt modelId="{422DDE06-BD72-CD48-89CA-FACCD285A618}" type="sibTrans" cxnId="{4EA8C8AD-DC24-A646-82BC-23B820FB713D}">
      <dgm:prSet/>
      <dgm:spPr/>
      <dgm:t>
        <a:bodyPr/>
        <a:lstStyle/>
        <a:p>
          <a:endParaRPr lang="en-US"/>
        </a:p>
      </dgm:t>
    </dgm:pt>
    <dgm:pt modelId="{B29ACCB8-FD3C-9C45-A718-D4E6C61E5750}">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The security goal that generates the requirement for actions of an entity to be traced uniquely to that entity</a:t>
          </a:r>
        </a:p>
      </dgm:t>
    </dgm:pt>
    <dgm:pt modelId="{B50AB5BA-04BA-4042-8FC4-F53B75ADB6B8}" type="parTrans" cxnId="{3617F752-DDC7-BA47-B4E2-0F2943F61ECF}">
      <dgm:prSet/>
      <dgm:spPr/>
      <dgm:t>
        <a:bodyPr/>
        <a:lstStyle/>
        <a:p>
          <a:endParaRPr lang="en-US"/>
        </a:p>
      </dgm:t>
    </dgm:pt>
    <dgm:pt modelId="{9B61FF8E-CEFB-3A4F-9676-637C5509C77C}" type="sibTrans" cxnId="{3617F752-DDC7-BA47-B4E2-0F2943F61ECF}">
      <dgm:prSet/>
      <dgm:spPr/>
      <dgm:t>
        <a:bodyPr/>
        <a:lstStyle/>
        <a:p>
          <a:endParaRPr lang="en-US"/>
        </a:p>
      </dgm:t>
    </dgm:pt>
    <dgm:pt modelId="{58DD0D4D-7725-A548-A8E1-CCD4839400AA}" type="pres">
      <dgm:prSet presAssocID="{ADC66E38-49DC-D543-BBE6-E377CF7347F2}" presName="Name0" presStyleCnt="0">
        <dgm:presLayoutVars>
          <dgm:dir/>
          <dgm:resizeHandles val="exact"/>
        </dgm:presLayoutVars>
      </dgm:prSet>
      <dgm:spPr/>
      <dgm:t>
        <a:bodyPr/>
        <a:lstStyle/>
        <a:p>
          <a:endParaRPr lang="en-US"/>
        </a:p>
      </dgm:t>
    </dgm:pt>
    <dgm:pt modelId="{0CD95006-FA94-7A4E-9FF4-7CC079766FD1}" type="pres">
      <dgm:prSet presAssocID="{01C60744-F555-AF41-AD07-E5CCD8B230CB}" presName="node" presStyleLbl="node1" presStyleIdx="0" presStyleCnt="2">
        <dgm:presLayoutVars>
          <dgm:bulletEnabled val="1"/>
        </dgm:presLayoutVars>
      </dgm:prSet>
      <dgm:spPr/>
      <dgm:t>
        <a:bodyPr/>
        <a:lstStyle/>
        <a:p>
          <a:endParaRPr lang="en-US"/>
        </a:p>
      </dgm:t>
    </dgm:pt>
    <dgm:pt modelId="{70A5C58A-4980-D348-AB76-8282E2D0D2F9}" type="pres">
      <dgm:prSet presAssocID="{4E409444-9A2C-754D-8292-DB5BA2267FB1}" presName="sibTrans" presStyleCnt="0"/>
      <dgm:spPr/>
    </dgm:pt>
    <dgm:pt modelId="{6FA73AC8-DAA8-CE41-8208-3A234E80FA0C}" type="pres">
      <dgm:prSet presAssocID="{60093497-5372-0A40-B15A-070FEF549396}" presName="node" presStyleLbl="node1" presStyleIdx="1" presStyleCnt="2">
        <dgm:presLayoutVars>
          <dgm:bulletEnabled val="1"/>
        </dgm:presLayoutVars>
      </dgm:prSet>
      <dgm:spPr/>
      <dgm:t>
        <a:bodyPr/>
        <a:lstStyle/>
        <a:p>
          <a:endParaRPr lang="en-US"/>
        </a:p>
      </dgm:t>
    </dgm:pt>
  </dgm:ptLst>
  <dgm:cxnLst>
    <dgm:cxn modelId="{EA393D00-259D-274E-B1E6-AAF5CB3552B0}" type="presOf" srcId="{A62CDBC3-B0ED-C243-8E38-805D5EFD90C9}" destId="{0CD95006-FA94-7A4E-9FF4-7CC079766FD1}" srcOrd="0" destOrd="1" presId="urn:microsoft.com/office/officeart/2005/8/layout/hList6"/>
    <dgm:cxn modelId="{B550BE00-9F7C-F04C-98C5-A5747AC672EA}" type="presOf" srcId="{01C60744-F555-AF41-AD07-E5CCD8B230CB}" destId="{0CD95006-FA94-7A4E-9FF4-7CC079766FD1}" srcOrd="0" destOrd="0" presId="urn:microsoft.com/office/officeart/2005/8/layout/hList6"/>
    <dgm:cxn modelId="{2DC88FEF-C1D0-0448-8C04-782BE262DFD3}" srcId="{01C60744-F555-AF41-AD07-E5CCD8B230CB}" destId="{A62CDBC3-B0ED-C243-8E38-805D5EFD90C9}" srcOrd="0" destOrd="0" parTransId="{AFA653C5-812A-8344-927C-B5FEF312E872}" sibTransId="{91F7B72D-A86B-F543-9054-8B39FC610F2A}"/>
    <dgm:cxn modelId="{4EA8C8AD-DC24-A646-82BC-23B820FB713D}" srcId="{ADC66E38-49DC-D543-BBE6-E377CF7347F2}" destId="{60093497-5372-0A40-B15A-070FEF549396}" srcOrd="1" destOrd="0" parTransId="{FDFA94C8-97A3-1142-9C5E-2F7452723808}" sibTransId="{422DDE06-BD72-CD48-89CA-FACCD285A618}"/>
    <dgm:cxn modelId="{3617F752-DDC7-BA47-B4E2-0F2943F61ECF}" srcId="{60093497-5372-0A40-B15A-070FEF549396}" destId="{B29ACCB8-FD3C-9C45-A718-D4E6C61E5750}" srcOrd="0" destOrd="0" parTransId="{B50AB5BA-04BA-4042-8FC4-F53B75ADB6B8}" sibTransId="{9B61FF8E-CEFB-3A4F-9676-637C5509C77C}"/>
    <dgm:cxn modelId="{3374CFAB-7FEC-6A4D-AD2D-AFE438B990EF}" type="presOf" srcId="{ADC66E38-49DC-D543-BBE6-E377CF7347F2}" destId="{58DD0D4D-7725-A548-A8E1-CCD4839400AA}" srcOrd="0" destOrd="0" presId="urn:microsoft.com/office/officeart/2005/8/layout/hList6"/>
    <dgm:cxn modelId="{1DDE1F29-06BE-B346-9DCB-14F5BBB13351}" type="presOf" srcId="{60093497-5372-0A40-B15A-070FEF549396}" destId="{6FA73AC8-DAA8-CE41-8208-3A234E80FA0C}" srcOrd="0" destOrd="0" presId="urn:microsoft.com/office/officeart/2005/8/layout/hList6"/>
    <dgm:cxn modelId="{C8D35B81-BDA6-6041-A868-26984813D94B}" srcId="{ADC66E38-49DC-D543-BBE6-E377CF7347F2}" destId="{01C60744-F555-AF41-AD07-E5CCD8B230CB}" srcOrd="0" destOrd="0" parTransId="{EEA241C8-64A3-024A-8EB8-29A343EF303A}" sibTransId="{4E409444-9A2C-754D-8292-DB5BA2267FB1}"/>
    <dgm:cxn modelId="{E99476A8-B540-E544-9A98-14D64D721728}" type="presOf" srcId="{B29ACCB8-FD3C-9C45-A718-D4E6C61E5750}" destId="{6FA73AC8-DAA8-CE41-8208-3A234E80FA0C}" srcOrd="0" destOrd="1" presId="urn:microsoft.com/office/officeart/2005/8/layout/hList6"/>
    <dgm:cxn modelId="{1B10350E-A407-FB42-BD1E-07CF28BD43C0}" type="presParOf" srcId="{58DD0D4D-7725-A548-A8E1-CCD4839400AA}" destId="{0CD95006-FA94-7A4E-9FF4-7CC079766FD1}" srcOrd="0" destOrd="0" presId="urn:microsoft.com/office/officeart/2005/8/layout/hList6"/>
    <dgm:cxn modelId="{DC3DFBA1-BE7F-494D-998A-BE965561078D}" type="presParOf" srcId="{58DD0D4D-7725-A548-A8E1-CCD4839400AA}" destId="{70A5C58A-4980-D348-AB76-8282E2D0D2F9}" srcOrd="1" destOrd="0" presId="urn:microsoft.com/office/officeart/2005/8/layout/hList6"/>
    <dgm:cxn modelId="{793DC99F-5293-3048-A7B7-A08BF6965E80}" type="presParOf" srcId="{58DD0D4D-7725-A548-A8E1-CCD4839400AA}" destId="{6FA73AC8-DAA8-CE41-8208-3A234E80FA0C}"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9160E5-2920-2E43-AB10-2D83ADE19095}" type="doc">
      <dgm:prSet loTypeId="urn:microsoft.com/office/officeart/2005/8/layout/pyramid1" loCatId="pyramid" qsTypeId="urn:microsoft.com/office/officeart/2005/8/quickstyle/simple4" qsCatId="simple" csTypeId="urn:microsoft.com/office/officeart/2005/8/colors/accent1_2" csCatId="accent1" phldr="1"/>
      <dgm:spPr/>
      <dgm:t>
        <a:bodyPr/>
        <a:lstStyle/>
        <a:p>
          <a:endParaRPr lang="en-US"/>
        </a:p>
      </dgm:t>
    </dgm:pt>
    <dgm:pt modelId="{15A8F4FC-E29F-F745-BF04-26B1B4957E6E}">
      <dgm:prSet custT="1"/>
      <dgm:spPr>
        <a:solidFill>
          <a:schemeClr val="accent6">
            <a:lumMod val="50000"/>
          </a:schemeClr>
        </a:solidFill>
        <a:ln>
          <a:solidFill>
            <a:schemeClr val="tx1"/>
          </a:solidFill>
        </a:ln>
      </dgm:spPr>
      <dgm:t>
        <a:bodyPr/>
        <a:lstStyle/>
        <a:p>
          <a:pPr rtl="0"/>
          <a:r>
            <a:rPr lang="en-US" sz="3400" baseline="0" dirty="0">
              <a:solidFill>
                <a:schemeClr val="bg1"/>
              </a:solidFill>
            </a:rPr>
            <a:t>High</a:t>
          </a:r>
        </a:p>
      </dgm:t>
    </dgm:pt>
    <dgm:pt modelId="{DBE2BCEA-129D-FE4A-9BFD-F42EDFAAB571}" type="parTrans" cxnId="{2E639D7F-1F8A-D341-BDB7-C7025F63603D}">
      <dgm:prSet/>
      <dgm:spPr/>
      <dgm:t>
        <a:bodyPr/>
        <a:lstStyle/>
        <a:p>
          <a:endParaRPr lang="en-US"/>
        </a:p>
      </dgm:t>
    </dgm:pt>
    <dgm:pt modelId="{A5409590-AEE1-A947-B90C-5F50D54C0DC4}" type="sibTrans" cxnId="{2E639D7F-1F8A-D341-BDB7-C7025F63603D}">
      <dgm:prSet/>
      <dgm:spPr/>
      <dgm:t>
        <a:bodyPr/>
        <a:lstStyle/>
        <a:p>
          <a:endParaRPr lang="en-US"/>
        </a:p>
      </dgm:t>
    </dgm:pt>
    <dgm:pt modelId="{A7DC7081-8C22-7A4E-8F41-B490A54807C2}">
      <dgm:prSet/>
      <dgm:spPr>
        <a:ln>
          <a:solidFill>
            <a:schemeClr val="accent1"/>
          </a:solidFill>
        </a:ln>
      </dgm:spPr>
      <dgm:t>
        <a:bodyPr/>
        <a:lstStyle/>
        <a:p>
          <a:pPr rtl="0"/>
          <a:r>
            <a:rPr lang="en-US" dirty="0"/>
            <a:t>The loss could be expected to have a severe or catastrophic adverse effect on organizational operations, organizational assets, or individuals </a:t>
          </a:r>
        </a:p>
      </dgm:t>
    </dgm:pt>
    <dgm:pt modelId="{827A6233-D0A1-1148-A5E1-88F6AF8F8F2E}" type="parTrans" cxnId="{DE7A7C1A-54BD-3743-96D3-E10EEDCCF1E6}">
      <dgm:prSet/>
      <dgm:spPr/>
      <dgm:t>
        <a:bodyPr/>
        <a:lstStyle/>
        <a:p>
          <a:endParaRPr lang="en-US"/>
        </a:p>
      </dgm:t>
    </dgm:pt>
    <dgm:pt modelId="{682886A0-47C9-694F-A5B9-36D711076620}" type="sibTrans" cxnId="{DE7A7C1A-54BD-3743-96D3-E10EEDCCF1E6}">
      <dgm:prSet/>
      <dgm:spPr/>
      <dgm:t>
        <a:bodyPr/>
        <a:lstStyle/>
        <a:p>
          <a:endParaRPr lang="en-US"/>
        </a:p>
      </dgm:t>
    </dgm:pt>
    <dgm:pt modelId="{70486C14-6AC6-BE4A-9FED-24933BA6770E}">
      <dgm:prSet/>
      <dgm:spPr>
        <a:solidFill>
          <a:schemeClr val="accent2">
            <a:lumMod val="75000"/>
          </a:schemeClr>
        </a:solidFill>
        <a:ln>
          <a:solidFill>
            <a:schemeClr val="tx1"/>
          </a:solidFill>
        </a:ln>
      </dgm:spPr>
      <dgm:t>
        <a:bodyPr/>
        <a:lstStyle/>
        <a:p>
          <a:pPr rtl="0"/>
          <a:r>
            <a:rPr lang="en-US" baseline="0" dirty="0">
              <a:solidFill>
                <a:schemeClr val="bg1"/>
              </a:solidFill>
            </a:rPr>
            <a:t>Moderate</a:t>
          </a:r>
        </a:p>
      </dgm:t>
    </dgm:pt>
    <dgm:pt modelId="{104E6419-F7F4-8545-AC3D-82C43F9B8796}" type="parTrans" cxnId="{080D9ECC-A68A-DE47-81EA-5545E8DC511F}">
      <dgm:prSet/>
      <dgm:spPr/>
      <dgm:t>
        <a:bodyPr/>
        <a:lstStyle/>
        <a:p>
          <a:endParaRPr lang="en-US"/>
        </a:p>
      </dgm:t>
    </dgm:pt>
    <dgm:pt modelId="{5CB8B94A-450A-F946-9E03-E75550EFA0F3}" type="sibTrans" cxnId="{080D9ECC-A68A-DE47-81EA-5545E8DC511F}">
      <dgm:prSet/>
      <dgm:spPr/>
      <dgm:t>
        <a:bodyPr/>
        <a:lstStyle/>
        <a:p>
          <a:endParaRPr lang="en-US"/>
        </a:p>
      </dgm:t>
    </dgm:pt>
    <dgm:pt modelId="{3EB87650-35A2-844B-9C3C-016B209CB90F}">
      <dgm:prSet/>
      <dgm:spPr>
        <a:ln>
          <a:solidFill>
            <a:schemeClr val="accent1"/>
          </a:solidFill>
        </a:ln>
      </dgm:spPr>
      <dgm:t>
        <a:bodyPr/>
        <a:lstStyle/>
        <a:p>
          <a:pPr rtl="0"/>
          <a:r>
            <a:rPr lang="en-US" dirty="0"/>
            <a:t>The loss could be expected to have a serious adverse effect on organizational operations, organizational assets, or individuals</a:t>
          </a:r>
        </a:p>
      </dgm:t>
    </dgm:pt>
    <dgm:pt modelId="{69A124E5-BB8A-4546-9B9C-93CD70DE48D1}" type="parTrans" cxnId="{EAC231EA-DB5A-DE4B-975B-0D06BED0584B}">
      <dgm:prSet/>
      <dgm:spPr/>
      <dgm:t>
        <a:bodyPr/>
        <a:lstStyle/>
        <a:p>
          <a:endParaRPr lang="en-US"/>
        </a:p>
      </dgm:t>
    </dgm:pt>
    <dgm:pt modelId="{64EF014F-D53D-1548-AC0A-B14F06A26A96}" type="sibTrans" cxnId="{EAC231EA-DB5A-DE4B-975B-0D06BED0584B}">
      <dgm:prSet/>
      <dgm:spPr/>
      <dgm:t>
        <a:bodyPr/>
        <a:lstStyle/>
        <a:p>
          <a:endParaRPr lang="en-US"/>
        </a:p>
      </dgm:t>
    </dgm:pt>
    <dgm:pt modelId="{AA81E6F6-E0A3-174E-8666-60761A30BD21}">
      <dgm:prSet/>
      <dgm:spPr>
        <a:solidFill>
          <a:schemeClr val="bg1">
            <a:lumMod val="50000"/>
          </a:schemeClr>
        </a:solidFill>
        <a:ln>
          <a:solidFill>
            <a:schemeClr val="tx1"/>
          </a:solidFill>
        </a:ln>
      </dgm:spPr>
      <dgm:t>
        <a:bodyPr/>
        <a:lstStyle/>
        <a:p>
          <a:pPr rtl="0"/>
          <a:r>
            <a:rPr lang="en-US" baseline="0" dirty="0">
              <a:solidFill>
                <a:schemeClr val="bg1"/>
              </a:solidFill>
            </a:rPr>
            <a:t>Low</a:t>
          </a:r>
        </a:p>
      </dgm:t>
    </dgm:pt>
    <dgm:pt modelId="{06D768AF-EFA5-554D-A8A7-25801F95247C}" type="parTrans" cxnId="{C08E7E1C-169D-C147-B9AF-7B77B4E5573A}">
      <dgm:prSet/>
      <dgm:spPr/>
      <dgm:t>
        <a:bodyPr/>
        <a:lstStyle/>
        <a:p>
          <a:endParaRPr lang="en-US"/>
        </a:p>
      </dgm:t>
    </dgm:pt>
    <dgm:pt modelId="{75BB73CF-1C6A-0742-A6E8-75D0C56B7E3A}" type="sibTrans" cxnId="{C08E7E1C-169D-C147-B9AF-7B77B4E5573A}">
      <dgm:prSet/>
      <dgm:spPr/>
      <dgm:t>
        <a:bodyPr/>
        <a:lstStyle/>
        <a:p>
          <a:endParaRPr lang="en-US"/>
        </a:p>
      </dgm:t>
    </dgm:pt>
    <dgm:pt modelId="{362B8961-F804-9B48-A3F4-0871231080F5}">
      <dgm:prSet/>
      <dgm:spPr>
        <a:ln>
          <a:solidFill>
            <a:schemeClr val="accent1"/>
          </a:solidFill>
        </a:ln>
      </dgm:spPr>
      <dgm:t>
        <a:bodyPr/>
        <a:lstStyle/>
        <a:p>
          <a:pPr rtl="0"/>
          <a:r>
            <a:rPr lang="en-US" dirty="0"/>
            <a:t>The loss could be expected to have a limited adverse effect on organizational operations, organizational assets, or individuals</a:t>
          </a:r>
        </a:p>
      </dgm:t>
    </dgm:pt>
    <dgm:pt modelId="{EC8415BA-EFD4-FA44-9876-A560974F0E0B}" type="parTrans" cxnId="{F75A9C39-12BF-3D4D-89B5-776E3D10AC3D}">
      <dgm:prSet/>
      <dgm:spPr/>
      <dgm:t>
        <a:bodyPr/>
        <a:lstStyle/>
        <a:p>
          <a:endParaRPr lang="en-US"/>
        </a:p>
      </dgm:t>
    </dgm:pt>
    <dgm:pt modelId="{676D45F4-7F60-6D47-B5EC-16E76F3C7D7B}" type="sibTrans" cxnId="{F75A9C39-12BF-3D4D-89B5-776E3D10AC3D}">
      <dgm:prSet/>
      <dgm:spPr/>
      <dgm:t>
        <a:bodyPr/>
        <a:lstStyle/>
        <a:p>
          <a:endParaRPr lang="en-US"/>
        </a:p>
      </dgm:t>
    </dgm:pt>
    <dgm:pt modelId="{59B27F22-6243-154D-AC39-BE6DB825FEB6}">
      <dgm:prSet/>
      <dgm:spPr>
        <a:ln>
          <a:solidFill>
            <a:schemeClr val="accent1"/>
          </a:solidFill>
        </a:ln>
      </dgm:spPr>
      <dgm:t>
        <a:bodyPr/>
        <a:lstStyle/>
        <a:p>
          <a:pPr rtl="0"/>
          <a:endParaRPr lang="en-US" dirty="0"/>
        </a:p>
      </dgm:t>
    </dgm:pt>
    <dgm:pt modelId="{F89BC193-CE00-8B46-847B-D49CC8B16571}" type="parTrans" cxnId="{05378BC4-9AFE-1949-9483-E97DF70225B7}">
      <dgm:prSet/>
      <dgm:spPr/>
      <dgm:t>
        <a:bodyPr/>
        <a:lstStyle/>
        <a:p>
          <a:endParaRPr lang="en-US"/>
        </a:p>
      </dgm:t>
    </dgm:pt>
    <dgm:pt modelId="{7905585C-A24D-5349-B6E7-66000289BCCD}" type="sibTrans" cxnId="{05378BC4-9AFE-1949-9483-E97DF70225B7}">
      <dgm:prSet/>
      <dgm:spPr/>
      <dgm:t>
        <a:bodyPr/>
        <a:lstStyle/>
        <a:p>
          <a:endParaRPr lang="en-US"/>
        </a:p>
      </dgm:t>
    </dgm:pt>
    <dgm:pt modelId="{09A7B802-5403-BD45-9DA3-6DE3D2A79C51}" type="pres">
      <dgm:prSet presAssocID="{649160E5-2920-2E43-AB10-2D83ADE19095}" presName="Name0" presStyleCnt="0">
        <dgm:presLayoutVars>
          <dgm:dir/>
          <dgm:animLvl val="lvl"/>
          <dgm:resizeHandles val="exact"/>
        </dgm:presLayoutVars>
      </dgm:prSet>
      <dgm:spPr/>
      <dgm:t>
        <a:bodyPr/>
        <a:lstStyle/>
        <a:p>
          <a:endParaRPr lang="en-US"/>
        </a:p>
      </dgm:t>
    </dgm:pt>
    <dgm:pt modelId="{AC43E776-ED5C-1E44-A3EA-7E3D4E98FE0C}" type="pres">
      <dgm:prSet presAssocID="{15A8F4FC-E29F-F745-BF04-26B1B4957E6E}" presName="Name8" presStyleCnt="0"/>
      <dgm:spPr/>
    </dgm:pt>
    <dgm:pt modelId="{CD8DBAC6-25DB-7848-AE10-A620F7695C2D}" type="pres">
      <dgm:prSet presAssocID="{15A8F4FC-E29F-F745-BF04-26B1B4957E6E}" presName="acctBkgd" presStyleLbl="alignAcc1" presStyleIdx="0" presStyleCnt="3"/>
      <dgm:spPr/>
      <dgm:t>
        <a:bodyPr/>
        <a:lstStyle/>
        <a:p>
          <a:endParaRPr lang="en-US"/>
        </a:p>
      </dgm:t>
    </dgm:pt>
    <dgm:pt modelId="{B0EF3AC3-0F39-074F-B7E8-02C3FED0D751}" type="pres">
      <dgm:prSet presAssocID="{15A8F4FC-E29F-F745-BF04-26B1B4957E6E}" presName="acctTx" presStyleLbl="alignAcc1" presStyleIdx="0" presStyleCnt="3">
        <dgm:presLayoutVars>
          <dgm:bulletEnabled val="1"/>
        </dgm:presLayoutVars>
      </dgm:prSet>
      <dgm:spPr/>
      <dgm:t>
        <a:bodyPr/>
        <a:lstStyle/>
        <a:p>
          <a:endParaRPr lang="en-US"/>
        </a:p>
      </dgm:t>
    </dgm:pt>
    <dgm:pt modelId="{323F2C42-63B1-9D46-8116-55010DB641B3}" type="pres">
      <dgm:prSet presAssocID="{15A8F4FC-E29F-F745-BF04-26B1B4957E6E}" presName="level" presStyleLbl="node1" presStyleIdx="0" presStyleCnt="3" custScaleX="103046">
        <dgm:presLayoutVars>
          <dgm:chMax val="1"/>
          <dgm:bulletEnabled val="1"/>
        </dgm:presLayoutVars>
      </dgm:prSet>
      <dgm:spPr/>
      <dgm:t>
        <a:bodyPr/>
        <a:lstStyle/>
        <a:p>
          <a:endParaRPr lang="en-US"/>
        </a:p>
      </dgm:t>
    </dgm:pt>
    <dgm:pt modelId="{DCB840AC-C313-7A49-9DFD-68837E8E1465}" type="pres">
      <dgm:prSet presAssocID="{15A8F4FC-E29F-F745-BF04-26B1B4957E6E}" presName="levelTx" presStyleLbl="revTx" presStyleIdx="0" presStyleCnt="0">
        <dgm:presLayoutVars>
          <dgm:chMax val="1"/>
          <dgm:bulletEnabled val="1"/>
        </dgm:presLayoutVars>
      </dgm:prSet>
      <dgm:spPr/>
      <dgm:t>
        <a:bodyPr/>
        <a:lstStyle/>
        <a:p>
          <a:endParaRPr lang="en-US"/>
        </a:p>
      </dgm:t>
    </dgm:pt>
    <dgm:pt modelId="{33F9B311-5F70-F340-87B1-8AD80491CB9C}" type="pres">
      <dgm:prSet presAssocID="{70486C14-6AC6-BE4A-9FED-24933BA6770E}" presName="Name8" presStyleCnt="0"/>
      <dgm:spPr/>
    </dgm:pt>
    <dgm:pt modelId="{EDEB3454-1F7E-594F-B14B-175BDB7A3CA0}" type="pres">
      <dgm:prSet presAssocID="{70486C14-6AC6-BE4A-9FED-24933BA6770E}" presName="acctBkgd" presStyleLbl="alignAcc1" presStyleIdx="1" presStyleCnt="3"/>
      <dgm:spPr/>
      <dgm:t>
        <a:bodyPr/>
        <a:lstStyle/>
        <a:p>
          <a:endParaRPr lang="en-US"/>
        </a:p>
      </dgm:t>
    </dgm:pt>
    <dgm:pt modelId="{4DD1200A-4316-184B-8D01-6D4B01BD8657}" type="pres">
      <dgm:prSet presAssocID="{70486C14-6AC6-BE4A-9FED-24933BA6770E}" presName="acctTx" presStyleLbl="alignAcc1" presStyleIdx="1" presStyleCnt="3">
        <dgm:presLayoutVars>
          <dgm:bulletEnabled val="1"/>
        </dgm:presLayoutVars>
      </dgm:prSet>
      <dgm:spPr/>
      <dgm:t>
        <a:bodyPr/>
        <a:lstStyle/>
        <a:p>
          <a:endParaRPr lang="en-US"/>
        </a:p>
      </dgm:t>
    </dgm:pt>
    <dgm:pt modelId="{BD8A4DA2-4774-2747-9C4E-431FEDEE116B}" type="pres">
      <dgm:prSet presAssocID="{70486C14-6AC6-BE4A-9FED-24933BA6770E}" presName="level" presStyleLbl="node1" presStyleIdx="1" presStyleCnt="3">
        <dgm:presLayoutVars>
          <dgm:chMax val="1"/>
          <dgm:bulletEnabled val="1"/>
        </dgm:presLayoutVars>
      </dgm:prSet>
      <dgm:spPr/>
      <dgm:t>
        <a:bodyPr/>
        <a:lstStyle/>
        <a:p>
          <a:endParaRPr lang="en-US"/>
        </a:p>
      </dgm:t>
    </dgm:pt>
    <dgm:pt modelId="{A86C6DF5-778F-4642-AF29-1D54919DAA9F}" type="pres">
      <dgm:prSet presAssocID="{70486C14-6AC6-BE4A-9FED-24933BA6770E}" presName="levelTx" presStyleLbl="revTx" presStyleIdx="0" presStyleCnt="0">
        <dgm:presLayoutVars>
          <dgm:chMax val="1"/>
          <dgm:bulletEnabled val="1"/>
        </dgm:presLayoutVars>
      </dgm:prSet>
      <dgm:spPr/>
      <dgm:t>
        <a:bodyPr/>
        <a:lstStyle/>
        <a:p>
          <a:endParaRPr lang="en-US"/>
        </a:p>
      </dgm:t>
    </dgm:pt>
    <dgm:pt modelId="{767D24E3-5775-B849-B09C-7604895582F2}" type="pres">
      <dgm:prSet presAssocID="{AA81E6F6-E0A3-174E-8666-60761A30BD21}" presName="Name8" presStyleCnt="0"/>
      <dgm:spPr/>
    </dgm:pt>
    <dgm:pt modelId="{63798C49-604C-6D4F-B502-7E4BA45356A1}" type="pres">
      <dgm:prSet presAssocID="{AA81E6F6-E0A3-174E-8666-60761A30BD21}" presName="acctBkgd" presStyleLbl="alignAcc1" presStyleIdx="2" presStyleCnt="3"/>
      <dgm:spPr/>
      <dgm:t>
        <a:bodyPr/>
        <a:lstStyle/>
        <a:p>
          <a:endParaRPr lang="en-US"/>
        </a:p>
      </dgm:t>
    </dgm:pt>
    <dgm:pt modelId="{E4181917-BB74-094C-83B5-63AA39D3F980}" type="pres">
      <dgm:prSet presAssocID="{AA81E6F6-E0A3-174E-8666-60761A30BD21}" presName="acctTx" presStyleLbl="alignAcc1" presStyleIdx="2" presStyleCnt="3">
        <dgm:presLayoutVars>
          <dgm:bulletEnabled val="1"/>
        </dgm:presLayoutVars>
      </dgm:prSet>
      <dgm:spPr/>
      <dgm:t>
        <a:bodyPr/>
        <a:lstStyle/>
        <a:p>
          <a:endParaRPr lang="en-US"/>
        </a:p>
      </dgm:t>
    </dgm:pt>
    <dgm:pt modelId="{680880A8-997B-A541-ADD6-12677C70DBB4}" type="pres">
      <dgm:prSet presAssocID="{AA81E6F6-E0A3-174E-8666-60761A30BD21}" presName="level" presStyleLbl="node1" presStyleIdx="2" presStyleCnt="3">
        <dgm:presLayoutVars>
          <dgm:chMax val="1"/>
          <dgm:bulletEnabled val="1"/>
        </dgm:presLayoutVars>
      </dgm:prSet>
      <dgm:spPr/>
      <dgm:t>
        <a:bodyPr/>
        <a:lstStyle/>
        <a:p>
          <a:endParaRPr lang="en-US"/>
        </a:p>
      </dgm:t>
    </dgm:pt>
    <dgm:pt modelId="{41822CAB-1187-974C-A0B2-6CF6E1C887F7}" type="pres">
      <dgm:prSet presAssocID="{AA81E6F6-E0A3-174E-8666-60761A30BD21}" presName="levelTx" presStyleLbl="revTx" presStyleIdx="0" presStyleCnt="0">
        <dgm:presLayoutVars>
          <dgm:chMax val="1"/>
          <dgm:bulletEnabled val="1"/>
        </dgm:presLayoutVars>
      </dgm:prSet>
      <dgm:spPr/>
      <dgm:t>
        <a:bodyPr/>
        <a:lstStyle/>
        <a:p>
          <a:endParaRPr lang="en-US"/>
        </a:p>
      </dgm:t>
    </dgm:pt>
  </dgm:ptLst>
  <dgm:cxnLst>
    <dgm:cxn modelId="{5B3A03A0-33D6-8149-9E14-20AA887BB709}" type="presOf" srcId="{3EB87650-35A2-844B-9C3C-016B209CB90F}" destId="{EDEB3454-1F7E-594F-B14B-175BDB7A3CA0}" srcOrd="0" destOrd="0" presId="urn:microsoft.com/office/officeart/2005/8/layout/pyramid1"/>
    <dgm:cxn modelId="{1EB0CBF5-34C5-4648-940F-8A961B736FF3}" type="presOf" srcId="{3EB87650-35A2-844B-9C3C-016B209CB90F}" destId="{4DD1200A-4316-184B-8D01-6D4B01BD8657}" srcOrd="1" destOrd="0" presId="urn:microsoft.com/office/officeart/2005/8/layout/pyramid1"/>
    <dgm:cxn modelId="{080D9ECC-A68A-DE47-81EA-5545E8DC511F}" srcId="{649160E5-2920-2E43-AB10-2D83ADE19095}" destId="{70486C14-6AC6-BE4A-9FED-24933BA6770E}" srcOrd="1" destOrd="0" parTransId="{104E6419-F7F4-8545-AC3D-82C43F9B8796}" sibTransId="{5CB8B94A-450A-F946-9E03-E75550EFA0F3}"/>
    <dgm:cxn modelId="{F87716B9-CD5D-5641-A894-9D92EC4C1D9C}" type="presOf" srcId="{59B27F22-6243-154D-AC39-BE6DB825FEB6}" destId="{63798C49-604C-6D4F-B502-7E4BA45356A1}" srcOrd="0" destOrd="1" presId="urn:microsoft.com/office/officeart/2005/8/layout/pyramid1"/>
    <dgm:cxn modelId="{C08E7E1C-169D-C147-B9AF-7B77B4E5573A}" srcId="{649160E5-2920-2E43-AB10-2D83ADE19095}" destId="{AA81E6F6-E0A3-174E-8666-60761A30BD21}" srcOrd="2" destOrd="0" parTransId="{06D768AF-EFA5-554D-A8A7-25801F95247C}" sibTransId="{75BB73CF-1C6A-0742-A6E8-75D0C56B7E3A}"/>
    <dgm:cxn modelId="{05378BC4-9AFE-1949-9483-E97DF70225B7}" srcId="{AA81E6F6-E0A3-174E-8666-60761A30BD21}" destId="{59B27F22-6243-154D-AC39-BE6DB825FEB6}" srcOrd="1" destOrd="0" parTransId="{F89BC193-CE00-8B46-847B-D49CC8B16571}" sibTransId="{7905585C-A24D-5349-B6E7-66000289BCCD}"/>
    <dgm:cxn modelId="{2E639D7F-1F8A-D341-BDB7-C7025F63603D}" srcId="{649160E5-2920-2E43-AB10-2D83ADE19095}" destId="{15A8F4FC-E29F-F745-BF04-26B1B4957E6E}" srcOrd="0" destOrd="0" parTransId="{DBE2BCEA-129D-FE4A-9BFD-F42EDFAAB571}" sibTransId="{A5409590-AEE1-A947-B90C-5F50D54C0DC4}"/>
    <dgm:cxn modelId="{B625F910-3C0C-014E-8E02-6216D7DDBD58}" type="presOf" srcId="{70486C14-6AC6-BE4A-9FED-24933BA6770E}" destId="{BD8A4DA2-4774-2747-9C4E-431FEDEE116B}" srcOrd="0" destOrd="0" presId="urn:microsoft.com/office/officeart/2005/8/layout/pyramid1"/>
    <dgm:cxn modelId="{1DABE08E-26A1-1843-9C40-092085FF579F}" type="presOf" srcId="{AA81E6F6-E0A3-174E-8666-60761A30BD21}" destId="{680880A8-997B-A541-ADD6-12677C70DBB4}" srcOrd="0" destOrd="0" presId="urn:microsoft.com/office/officeart/2005/8/layout/pyramid1"/>
    <dgm:cxn modelId="{9874919D-2322-2A46-9169-A5F60EE3D9A4}" type="presOf" srcId="{15A8F4FC-E29F-F745-BF04-26B1B4957E6E}" destId="{323F2C42-63B1-9D46-8116-55010DB641B3}" srcOrd="0" destOrd="0" presId="urn:microsoft.com/office/officeart/2005/8/layout/pyramid1"/>
    <dgm:cxn modelId="{F75A9C39-12BF-3D4D-89B5-776E3D10AC3D}" srcId="{AA81E6F6-E0A3-174E-8666-60761A30BD21}" destId="{362B8961-F804-9B48-A3F4-0871231080F5}" srcOrd="0" destOrd="0" parTransId="{EC8415BA-EFD4-FA44-9876-A560974F0E0B}" sibTransId="{676D45F4-7F60-6D47-B5EC-16E76F3C7D7B}"/>
    <dgm:cxn modelId="{FD7774FE-887B-BF4B-88E1-13317432338A}" type="presOf" srcId="{A7DC7081-8C22-7A4E-8F41-B490A54807C2}" destId="{B0EF3AC3-0F39-074F-B7E8-02C3FED0D751}" srcOrd="1" destOrd="0" presId="urn:microsoft.com/office/officeart/2005/8/layout/pyramid1"/>
    <dgm:cxn modelId="{457A92FA-226C-5848-830D-1696F5786E28}" type="presOf" srcId="{362B8961-F804-9B48-A3F4-0871231080F5}" destId="{E4181917-BB74-094C-83B5-63AA39D3F980}" srcOrd="1" destOrd="0" presId="urn:microsoft.com/office/officeart/2005/8/layout/pyramid1"/>
    <dgm:cxn modelId="{4C984981-A866-9144-88D6-1D8B2DB1508B}" type="presOf" srcId="{AA81E6F6-E0A3-174E-8666-60761A30BD21}" destId="{41822CAB-1187-974C-A0B2-6CF6E1C887F7}" srcOrd="1" destOrd="0" presId="urn:microsoft.com/office/officeart/2005/8/layout/pyramid1"/>
    <dgm:cxn modelId="{3E3ABD99-523C-FF43-8E6A-AC100DB83F62}" type="presOf" srcId="{A7DC7081-8C22-7A4E-8F41-B490A54807C2}" destId="{CD8DBAC6-25DB-7848-AE10-A620F7695C2D}" srcOrd="0" destOrd="0" presId="urn:microsoft.com/office/officeart/2005/8/layout/pyramid1"/>
    <dgm:cxn modelId="{EAC231EA-DB5A-DE4B-975B-0D06BED0584B}" srcId="{70486C14-6AC6-BE4A-9FED-24933BA6770E}" destId="{3EB87650-35A2-844B-9C3C-016B209CB90F}" srcOrd="0" destOrd="0" parTransId="{69A124E5-BB8A-4546-9B9C-93CD70DE48D1}" sibTransId="{64EF014F-D53D-1548-AC0A-B14F06A26A96}"/>
    <dgm:cxn modelId="{3D1DB87F-5E46-D745-BE6B-3379C30975AF}" type="presOf" srcId="{362B8961-F804-9B48-A3F4-0871231080F5}" destId="{63798C49-604C-6D4F-B502-7E4BA45356A1}" srcOrd="0" destOrd="0" presId="urn:microsoft.com/office/officeart/2005/8/layout/pyramid1"/>
    <dgm:cxn modelId="{9FC76B28-CC81-084D-842F-191DE14780FA}" type="presOf" srcId="{59B27F22-6243-154D-AC39-BE6DB825FEB6}" destId="{E4181917-BB74-094C-83B5-63AA39D3F980}" srcOrd="1" destOrd="1" presId="urn:microsoft.com/office/officeart/2005/8/layout/pyramid1"/>
    <dgm:cxn modelId="{C7C68675-E0D8-7B40-8D7D-02BE45F3A26B}" type="presOf" srcId="{70486C14-6AC6-BE4A-9FED-24933BA6770E}" destId="{A86C6DF5-778F-4642-AF29-1D54919DAA9F}" srcOrd="1" destOrd="0" presId="urn:microsoft.com/office/officeart/2005/8/layout/pyramid1"/>
    <dgm:cxn modelId="{DE7A7C1A-54BD-3743-96D3-E10EEDCCF1E6}" srcId="{15A8F4FC-E29F-F745-BF04-26B1B4957E6E}" destId="{A7DC7081-8C22-7A4E-8F41-B490A54807C2}" srcOrd="0" destOrd="0" parTransId="{827A6233-D0A1-1148-A5E1-88F6AF8F8F2E}" sibTransId="{682886A0-47C9-694F-A5B9-36D711076620}"/>
    <dgm:cxn modelId="{8A98520A-060F-D240-9EA4-BBCF16D80237}" type="presOf" srcId="{649160E5-2920-2E43-AB10-2D83ADE19095}" destId="{09A7B802-5403-BD45-9DA3-6DE3D2A79C51}" srcOrd="0" destOrd="0" presId="urn:microsoft.com/office/officeart/2005/8/layout/pyramid1"/>
    <dgm:cxn modelId="{0AD70557-B9EC-014E-9918-2DBE0C5ED503}" type="presOf" srcId="{15A8F4FC-E29F-F745-BF04-26B1B4957E6E}" destId="{DCB840AC-C313-7A49-9DFD-68837E8E1465}" srcOrd="1" destOrd="0" presId="urn:microsoft.com/office/officeart/2005/8/layout/pyramid1"/>
    <dgm:cxn modelId="{833F6EB8-FE11-2041-B3C5-0121C6C75EC3}" type="presParOf" srcId="{09A7B802-5403-BD45-9DA3-6DE3D2A79C51}" destId="{AC43E776-ED5C-1E44-A3EA-7E3D4E98FE0C}" srcOrd="0" destOrd="0" presId="urn:microsoft.com/office/officeart/2005/8/layout/pyramid1"/>
    <dgm:cxn modelId="{9A12FEFF-7179-954E-94A3-711767F9A16A}" type="presParOf" srcId="{AC43E776-ED5C-1E44-A3EA-7E3D4E98FE0C}" destId="{CD8DBAC6-25DB-7848-AE10-A620F7695C2D}" srcOrd="0" destOrd="0" presId="urn:microsoft.com/office/officeart/2005/8/layout/pyramid1"/>
    <dgm:cxn modelId="{09D6D5B0-FDD7-1E41-AEB9-E1123F9E70D7}" type="presParOf" srcId="{AC43E776-ED5C-1E44-A3EA-7E3D4E98FE0C}" destId="{B0EF3AC3-0F39-074F-B7E8-02C3FED0D751}" srcOrd="1" destOrd="0" presId="urn:microsoft.com/office/officeart/2005/8/layout/pyramid1"/>
    <dgm:cxn modelId="{27860275-1480-9644-90C1-5D9ECC0F40C9}" type="presParOf" srcId="{AC43E776-ED5C-1E44-A3EA-7E3D4E98FE0C}" destId="{323F2C42-63B1-9D46-8116-55010DB641B3}" srcOrd="2" destOrd="0" presId="urn:microsoft.com/office/officeart/2005/8/layout/pyramid1"/>
    <dgm:cxn modelId="{B135898E-94CD-854E-8680-4154BD796016}" type="presParOf" srcId="{AC43E776-ED5C-1E44-A3EA-7E3D4E98FE0C}" destId="{DCB840AC-C313-7A49-9DFD-68837E8E1465}" srcOrd="3" destOrd="0" presId="urn:microsoft.com/office/officeart/2005/8/layout/pyramid1"/>
    <dgm:cxn modelId="{1A529A27-E174-3943-8F4D-C83DBB44C513}" type="presParOf" srcId="{09A7B802-5403-BD45-9DA3-6DE3D2A79C51}" destId="{33F9B311-5F70-F340-87B1-8AD80491CB9C}" srcOrd="1" destOrd="0" presId="urn:microsoft.com/office/officeart/2005/8/layout/pyramid1"/>
    <dgm:cxn modelId="{70C39DA4-90FE-664F-8C7E-BD5C08888705}" type="presParOf" srcId="{33F9B311-5F70-F340-87B1-8AD80491CB9C}" destId="{EDEB3454-1F7E-594F-B14B-175BDB7A3CA0}" srcOrd="0" destOrd="0" presId="urn:microsoft.com/office/officeart/2005/8/layout/pyramid1"/>
    <dgm:cxn modelId="{FE8A9A57-7C65-3146-9BD4-2AC6A1FC907E}" type="presParOf" srcId="{33F9B311-5F70-F340-87B1-8AD80491CB9C}" destId="{4DD1200A-4316-184B-8D01-6D4B01BD8657}" srcOrd="1" destOrd="0" presId="urn:microsoft.com/office/officeart/2005/8/layout/pyramid1"/>
    <dgm:cxn modelId="{D77C4169-81D4-704E-91BB-9D3C8E7FBB8E}" type="presParOf" srcId="{33F9B311-5F70-F340-87B1-8AD80491CB9C}" destId="{BD8A4DA2-4774-2747-9C4E-431FEDEE116B}" srcOrd="2" destOrd="0" presId="urn:microsoft.com/office/officeart/2005/8/layout/pyramid1"/>
    <dgm:cxn modelId="{72FEFD93-41A3-1443-B8CC-705EEDD1441F}" type="presParOf" srcId="{33F9B311-5F70-F340-87B1-8AD80491CB9C}" destId="{A86C6DF5-778F-4642-AF29-1D54919DAA9F}" srcOrd="3" destOrd="0" presId="urn:microsoft.com/office/officeart/2005/8/layout/pyramid1"/>
    <dgm:cxn modelId="{6545DE02-D6FD-954E-8542-867D628589E1}" type="presParOf" srcId="{09A7B802-5403-BD45-9DA3-6DE3D2A79C51}" destId="{767D24E3-5775-B849-B09C-7604895582F2}" srcOrd="2" destOrd="0" presId="urn:microsoft.com/office/officeart/2005/8/layout/pyramid1"/>
    <dgm:cxn modelId="{C4446150-FA0E-2C41-86F3-515348D3B419}" type="presParOf" srcId="{767D24E3-5775-B849-B09C-7604895582F2}" destId="{63798C49-604C-6D4F-B502-7E4BA45356A1}" srcOrd="0" destOrd="0" presId="urn:microsoft.com/office/officeart/2005/8/layout/pyramid1"/>
    <dgm:cxn modelId="{24249DB4-B248-774D-8DDD-93F7950C11C8}" type="presParOf" srcId="{767D24E3-5775-B849-B09C-7604895582F2}" destId="{E4181917-BB74-094C-83B5-63AA39D3F980}" srcOrd="1" destOrd="0" presId="urn:microsoft.com/office/officeart/2005/8/layout/pyramid1"/>
    <dgm:cxn modelId="{3EDB855E-A25F-5742-898E-64DC09651632}" type="presParOf" srcId="{767D24E3-5775-B849-B09C-7604895582F2}" destId="{680880A8-997B-A541-ADD6-12677C70DBB4}" srcOrd="2" destOrd="0" presId="urn:microsoft.com/office/officeart/2005/8/layout/pyramid1"/>
    <dgm:cxn modelId="{4945E97C-735E-E243-9DD3-4F7E69251DEF}" type="presParOf" srcId="{767D24E3-5775-B849-B09C-7604895582F2}" destId="{41822CAB-1187-974C-A0B2-6CF6E1C887F7}" srcOrd="3"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694A12-486A-BD4B-9D9C-BAF11D622A49}" type="doc">
      <dgm:prSet loTypeId="urn:microsoft.com/office/officeart/2005/8/layout/lProcess2" loCatId="list" qsTypeId="urn:microsoft.com/office/officeart/2005/8/quickstyle/simple3" qsCatId="simple" csTypeId="urn:microsoft.com/office/officeart/2005/8/colors/accent1_2" csCatId="accent1" phldr="1"/>
      <dgm:spPr/>
      <dgm:t>
        <a:bodyPr/>
        <a:lstStyle/>
        <a:p>
          <a:endParaRPr lang="en-US"/>
        </a:p>
      </dgm:t>
    </dgm:pt>
    <dgm:pt modelId="{CEE83846-5B16-DC4A-8838-43F7F24A81D3}">
      <dgm:prSet custT="1"/>
      <dgm:spPr/>
      <dgm:t>
        <a:bodyPr/>
        <a:lstStyle/>
        <a:p>
          <a:pPr rtl="0"/>
          <a:r>
            <a:rPr lang="en-US" sz="2600" b="1" i="0" dirty="0"/>
            <a:t>Confidentiality</a:t>
          </a:r>
          <a:r>
            <a:rPr lang="en-US" sz="1400" dirty="0"/>
            <a:t> </a:t>
          </a:r>
        </a:p>
      </dgm:t>
    </dgm:pt>
    <dgm:pt modelId="{9975BC88-DAE3-C94F-859A-3F83FF5FD7F4}" type="parTrans" cxnId="{B2B3512E-0B9B-8644-926C-81297A3E98C4}">
      <dgm:prSet/>
      <dgm:spPr/>
      <dgm:t>
        <a:bodyPr/>
        <a:lstStyle/>
        <a:p>
          <a:endParaRPr lang="en-US"/>
        </a:p>
      </dgm:t>
    </dgm:pt>
    <dgm:pt modelId="{DF434A2E-243E-D94F-B120-7307862C420F}" type="sibTrans" cxnId="{B2B3512E-0B9B-8644-926C-81297A3E98C4}">
      <dgm:prSet/>
      <dgm:spPr/>
      <dgm:t>
        <a:bodyPr/>
        <a:lstStyle/>
        <a:p>
          <a:endParaRPr lang="en-US"/>
        </a:p>
      </dgm:t>
    </dgm:pt>
    <dgm:pt modelId="{C2B6F0B7-215C-704E-B592-77A94414EE43}">
      <dgm:prSet custT="1"/>
      <dgm:spPr/>
      <dgm:t>
        <a:bodyPr/>
        <a:lstStyle/>
        <a:p>
          <a:pPr rtl="0"/>
          <a:r>
            <a:rPr lang="en-US" sz="1400" dirty="0"/>
            <a:t>Student grade information is an asset whose confidentiality is considered to be highly important by students</a:t>
          </a:r>
        </a:p>
      </dgm:t>
    </dgm:pt>
    <dgm:pt modelId="{93469E97-A0DA-D747-9500-16B7076D980A}" type="parTrans" cxnId="{FB0B5E43-8856-4D46-A97A-307656A092E3}">
      <dgm:prSet/>
      <dgm:spPr/>
      <dgm:t>
        <a:bodyPr/>
        <a:lstStyle/>
        <a:p>
          <a:endParaRPr lang="en-US"/>
        </a:p>
      </dgm:t>
    </dgm:pt>
    <dgm:pt modelId="{79747BF2-B3DD-3340-B904-44179DA94E45}" type="sibTrans" cxnId="{FB0B5E43-8856-4D46-A97A-307656A092E3}">
      <dgm:prSet/>
      <dgm:spPr/>
      <dgm:t>
        <a:bodyPr/>
        <a:lstStyle/>
        <a:p>
          <a:endParaRPr lang="en-US"/>
        </a:p>
      </dgm:t>
    </dgm:pt>
    <dgm:pt modelId="{963203C2-9F70-104B-A277-EA054148B921}">
      <dgm:prSet custT="1"/>
      <dgm:spPr/>
      <dgm:t>
        <a:bodyPr/>
        <a:lstStyle/>
        <a:p>
          <a:pPr rtl="0"/>
          <a:r>
            <a:rPr lang="en-US" sz="1400" dirty="0"/>
            <a:t>Regulated by the Family Educational Rights and Privacy Act (FERPA)</a:t>
          </a:r>
        </a:p>
      </dgm:t>
    </dgm:pt>
    <dgm:pt modelId="{0BD1A170-C88A-9541-BF7D-8D4207554A8D}" type="parTrans" cxnId="{6C835FEA-705C-A04D-928D-05A401096D52}">
      <dgm:prSet/>
      <dgm:spPr/>
      <dgm:t>
        <a:bodyPr/>
        <a:lstStyle/>
        <a:p>
          <a:endParaRPr lang="en-US"/>
        </a:p>
      </dgm:t>
    </dgm:pt>
    <dgm:pt modelId="{C086E017-CA97-9A43-9DEC-99A41651C309}" type="sibTrans" cxnId="{6C835FEA-705C-A04D-928D-05A401096D52}">
      <dgm:prSet/>
      <dgm:spPr/>
      <dgm:t>
        <a:bodyPr/>
        <a:lstStyle/>
        <a:p>
          <a:endParaRPr lang="en-US"/>
        </a:p>
      </dgm:t>
    </dgm:pt>
    <dgm:pt modelId="{2A433D58-A534-A549-AAE1-C495A386F008}">
      <dgm:prSet custT="1"/>
      <dgm:spPr/>
      <dgm:t>
        <a:bodyPr/>
        <a:lstStyle/>
        <a:p>
          <a:pPr rtl="0"/>
          <a:r>
            <a:rPr lang="en-US" sz="2600" b="1" dirty="0"/>
            <a:t>Integrity</a:t>
          </a:r>
        </a:p>
      </dgm:t>
    </dgm:pt>
    <dgm:pt modelId="{23537A07-3CC2-3746-9BC4-458C39A6CD7E}" type="parTrans" cxnId="{982DBD62-00E3-4F46-89B1-8849CD48AFFD}">
      <dgm:prSet/>
      <dgm:spPr/>
      <dgm:t>
        <a:bodyPr/>
        <a:lstStyle/>
        <a:p>
          <a:endParaRPr lang="en-US"/>
        </a:p>
      </dgm:t>
    </dgm:pt>
    <dgm:pt modelId="{787CE5BD-6B18-FA44-9EE8-E70F2414CE73}" type="sibTrans" cxnId="{982DBD62-00E3-4F46-89B1-8849CD48AFFD}">
      <dgm:prSet/>
      <dgm:spPr/>
      <dgm:t>
        <a:bodyPr/>
        <a:lstStyle/>
        <a:p>
          <a:endParaRPr lang="en-US"/>
        </a:p>
      </dgm:t>
    </dgm:pt>
    <dgm:pt modelId="{226EFB0F-12A8-8445-9510-83F9B4A90FE0}">
      <dgm:prSet custT="1"/>
      <dgm:spPr/>
      <dgm:t>
        <a:bodyPr/>
        <a:lstStyle/>
        <a:p>
          <a:pPr rtl="0"/>
          <a:r>
            <a:rPr lang="en-US" sz="1400" dirty="0"/>
            <a:t>Patient information stored in a database – inaccurate information could result in serious harm or death to a patient and expose the hospital to massive liability</a:t>
          </a:r>
        </a:p>
      </dgm:t>
    </dgm:pt>
    <dgm:pt modelId="{12C4709E-713D-3449-BB83-C773643D72C7}" type="parTrans" cxnId="{F64C9110-1EC1-454B-A271-04A906453B6F}">
      <dgm:prSet/>
      <dgm:spPr/>
      <dgm:t>
        <a:bodyPr/>
        <a:lstStyle/>
        <a:p>
          <a:endParaRPr lang="en-US"/>
        </a:p>
      </dgm:t>
    </dgm:pt>
    <dgm:pt modelId="{1A2D05D8-4989-D145-B026-673EA2EDE00A}" type="sibTrans" cxnId="{F64C9110-1EC1-454B-A271-04A906453B6F}">
      <dgm:prSet/>
      <dgm:spPr/>
      <dgm:t>
        <a:bodyPr/>
        <a:lstStyle/>
        <a:p>
          <a:endParaRPr lang="en-US"/>
        </a:p>
      </dgm:t>
    </dgm:pt>
    <dgm:pt modelId="{86688F88-A7C0-2047-9FEA-FF84AAAAB4C5}">
      <dgm:prSet custT="1"/>
      <dgm:spPr/>
      <dgm:t>
        <a:bodyPr/>
        <a:lstStyle/>
        <a:p>
          <a:pPr rtl="0"/>
          <a:r>
            <a:rPr lang="en-US" sz="1400" dirty="0"/>
            <a:t>A Web site that offers a forum to registered users to discuss some specific topic would be assigned a moderate level of integrity</a:t>
          </a:r>
        </a:p>
      </dgm:t>
    </dgm:pt>
    <dgm:pt modelId="{FE91A2EC-6D5D-3449-870C-D4DD01D49DD0}" type="parTrans" cxnId="{47CCF038-5299-824A-92FD-5A074B8DC7AA}">
      <dgm:prSet/>
      <dgm:spPr/>
      <dgm:t>
        <a:bodyPr/>
        <a:lstStyle/>
        <a:p>
          <a:endParaRPr lang="en-US"/>
        </a:p>
      </dgm:t>
    </dgm:pt>
    <dgm:pt modelId="{A9887F89-6CF5-1746-BCD0-1E94F594067C}" type="sibTrans" cxnId="{47CCF038-5299-824A-92FD-5A074B8DC7AA}">
      <dgm:prSet/>
      <dgm:spPr/>
      <dgm:t>
        <a:bodyPr/>
        <a:lstStyle/>
        <a:p>
          <a:endParaRPr lang="en-US"/>
        </a:p>
      </dgm:t>
    </dgm:pt>
    <dgm:pt modelId="{034FBF72-5E4A-F147-AA29-7C1D3755292F}">
      <dgm:prSet custT="1"/>
      <dgm:spPr/>
      <dgm:t>
        <a:bodyPr/>
        <a:lstStyle/>
        <a:p>
          <a:pPr rtl="0"/>
          <a:r>
            <a:rPr lang="en-US" sz="1400" dirty="0"/>
            <a:t>An example of a low-integrity requirement is an anonymous online poll</a:t>
          </a:r>
        </a:p>
      </dgm:t>
    </dgm:pt>
    <dgm:pt modelId="{46C2BA37-6A92-0440-81BD-ACEB97715F7E}" type="parTrans" cxnId="{75F76FC4-D21F-8A45-858A-F0BD51619317}">
      <dgm:prSet/>
      <dgm:spPr/>
      <dgm:t>
        <a:bodyPr/>
        <a:lstStyle/>
        <a:p>
          <a:endParaRPr lang="en-US"/>
        </a:p>
      </dgm:t>
    </dgm:pt>
    <dgm:pt modelId="{E5FF3B80-53BA-C342-BAFD-EA684487F7EA}" type="sibTrans" cxnId="{75F76FC4-D21F-8A45-858A-F0BD51619317}">
      <dgm:prSet/>
      <dgm:spPr/>
      <dgm:t>
        <a:bodyPr/>
        <a:lstStyle/>
        <a:p>
          <a:endParaRPr lang="en-US"/>
        </a:p>
      </dgm:t>
    </dgm:pt>
    <dgm:pt modelId="{9F2C9523-7EFE-8045-A72C-43930C5D2446}">
      <dgm:prSet custT="1"/>
      <dgm:spPr/>
      <dgm:t>
        <a:bodyPr/>
        <a:lstStyle/>
        <a:p>
          <a:pPr rtl="0"/>
          <a:r>
            <a:rPr lang="en-US" sz="2600" b="1" i="0" dirty="0"/>
            <a:t>Availability</a:t>
          </a:r>
        </a:p>
      </dgm:t>
    </dgm:pt>
    <dgm:pt modelId="{AB1499F2-160F-8E49-B547-EB2701E0CCB3}" type="parTrans" cxnId="{44DF6120-93A0-604E-9A06-2FDF0EA7F7E6}">
      <dgm:prSet/>
      <dgm:spPr/>
      <dgm:t>
        <a:bodyPr/>
        <a:lstStyle/>
        <a:p>
          <a:endParaRPr lang="en-US"/>
        </a:p>
      </dgm:t>
    </dgm:pt>
    <dgm:pt modelId="{B56B498C-4249-E849-9494-1B2D602B8604}" type="sibTrans" cxnId="{44DF6120-93A0-604E-9A06-2FDF0EA7F7E6}">
      <dgm:prSet/>
      <dgm:spPr/>
      <dgm:t>
        <a:bodyPr/>
        <a:lstStyle/>
        <a:p>
          <a:endParaRPr lang="en-US"/>
        </a:p>
      </dgm:t>
    </dgm:pt>
    <dgm:pt modelId="{59D580C2-D51C-4946-80A2-13FBA42A934D}">
      <dgm:prSet custT="1"/>
      <dgm:spPr/>
      <dgm:t>
        <a:bodyPr/>
        <a:lstStyle/>
        <a:p>
          <a:pPr rtl="0"/>
          <a:r>
            <a:rPr lang="en-US" sz="1400" dirty="0"/>
            <a:t>The more critical a component or service, the higher the level of availability required</a:t>
          </a:r>
        </a:p>
      </dgm:t>
    </dgm:pt>
    <dgm:pt modelId="{188FA107-D78B-CA45-AF07-B20392695F09}" type="parTrans" cxnId="{C323D7B1-AE75-6B48-8CA6-A10E96B1A184}">
      <dgm:prSet/>
      <dgm:spPr/>
      <dgm:t>
        <a:bodyPr/>
        <a:lstStyle/>
        <a:p>
          <a:endParaRPr lang="en-US"/>
        </a:p>
      </dgm:t>
    </dgm:pt>
    <dgm:pt modelId="{4E86150A-47F0-824D-BE6A-857E822126ED}" type="sibTrans" cxnId="{C323D7B1-AE75-6B48-8CA6-A10E96B1A184}">
      <dgm:prSet/>
      <dgm:spPr/>
      <dgm:t>
        <a:bodyPr/>
        <a:lstStyle/>
        <a:p>
          <a:endParaRPr lang="en-US"/>
        </a:p>
      </dgm:t>
    </dgm:pt>
    <dgm:pt modelId="{C4A0DB89-7CC9-4045-B28F-308662009F9D}">
      <dgm:prSet custT="1"/>
      <dgm:spPr/>
      <dgm:t>
        <a:bodyPr/>
        <a:lstStyle/>
        <a:p>
          <a:pPr rtl="0"/>
          <a:r>
            <a:rPr lang="en-US" sz="1400" dirty="0"/>
            <a:t>A moderate availability requirement is a public Web site for a university</a:t>
          </a:r>
        </a:p>
      </dgm:t>
    </dgm:pt>
    <dgm:pt modelId="{DD04458C-D30E-B34E-A977-E579A16E937E}" type="parTrans" cxnId="{9A6AEFB6-FD52-CD4C-A0EB-DCBBCB483A93}">
      <dgm:prSet/>
      <dgm:spPr/>
      <dgm:t>
        <a:bodyPr/>
        <a:lstStyle/>
        <a:p>
          <a:endParaRPr lang="en-US"/>
        </a:p>
      </dgm:t>
    </dgm:pt>
    <dgm:pt modelId="{DBC0CD74-A63F-194B-A6E9-E4EF8214CF21}" type="sibTrans" cxnId="{9A6AEFB6-FD52-CD4C-A0EB-DCBBCB483A93}">
      <dgm:prSet/>
      <dgm:spPr/>
      <dgm:t>
        <a:bodyPr/>
        <a:lstStyle/>
        <a:p>
          <a:endParaRPr lang="en-US"/>
        </a:p>
      </dgm:t>
    </dgm:pt>
    <dgm:pt modelId="{1B57A700-E072-CE42-B289-EEFD204E9898}">
      <dgm:prSet custT="1"/>
      <dgm:spPr/>
      <dgm:t>
        <a:bodyPr/>
        <a:lstStyle/>
        <a:p>
          <a:pPr rtl="0"/>
          <a:r>
            <a:rPr lang="en-US" sz="1400" dirty="0"/>
            <a:t>An online telephone directory lookup application would be classified as a low-availability requirement</a:t>
          </a:r>
        </a:p>
      </dgm:t>
    </dgm:pt>
    <dgm:pt modelId="{FBF1A58A-2CDC-EB4B-838D-CD40DF6D2BA9}" type="parTrans" cxnId="{B3FF1399-8F8F-6D4F-B286-D006A8DDED9F}">
      <dgm:prSet/>
      <dgm:spPr/>
      <dgm:t>
        <a:bodyPr/>
        <a:lstStyle/>
        <a:p>
          <a:endParaRPr lang="en-US"/>
        </a:p>
      </dgm:t>
    </dgm:pt>
    <dgm:pt modelId="{F47F6AC5-6892-E149-BE99-71B88829B3ED}" type="sibTrans" cxnId="{B3FF1399-8F8F-6D4F-B286-D006A8DDED9F}">
      <dgm:prSet/>
      <dgm:spPr/>
      <dgm:t>
        <a:bodyPr/>
        <a:lstStyle/>
        <a:p>
          <a:endParaRPr lang="en-US"/>
        </a:p>
      </dgm:t>
    </dgm:pt>
    <dgm:pt modelId="{532A52E4-C168-D843-BA15-1DAD0E5EA2E6}" type="pres">
      <dgm:prSet presAssocID="{9A694A12-486A-BD4B-9D9C-BAF11D622A49}" presName="theList" presStyleCnt="0">
        <dgm:presLayoutVars>
          <dgm:dir/>
          <dgm:animLvl val="lvl"/>
          <dgm:resizeHandles val="exact"/>
        </dgm:presLayoutVars>
      </dgm:prSet>
      <dgm:spPr/>
      <dgm:t>
        <a:bodyPr/>
        <a:lstStyle/>
        <a:p>
          <a:endParaRPr lang="en-US"/>
        </a:p>
      </dgm:t>
    </dgm:pt>
    <dgm:pt modelId="{9EA179EA-3888-7343-A557-AB247DE62276}" type="pres">
      <dgm:prSet presAssocID="{CEE83846-5B16-DC4A-8838-43F7F24A81D3}" presName="compNode" presStyleCnt="0"/>
      <dgm:spPr/>
    </dgm:pt>
    <dgm:pt modelId="{E74AF64B-A620-0C45-B247-92C87E1A3C8C}" type="pres">
      <dgm:prSet presAssocID="{CEE83846-5B16-DC4A-8838-43F7F24A81D3}" presName="aNode" presStyleLbl="bgShp" presStyleIdx="0" presStyleCnt="3"/>
      <dgm:spPr/>
      <dgm:t>
        <a:bodyPr/>
        <a:lstStyle/>
        <a:p>
          <a:endParaRPr lang="en-US"/>
        </a:p>
      </dgm:t>
    </dgm:pt>
    <dgm:pt modelId="{2161F7D6-FF96-1940-98EA-E6F3091E1330}" type="pres">
      <dgm:prSet presAssocID="{CEE83846-5B16-DC4A-8838-43F7F24A81D3}" presName="textNode" presStyleLbl="bgShp" presStyleIdx="0" presStyleCnt="3"/>
      <dgm:spPr/>
      <dgm:t>
        <a:bodyPr/>
        <a:lstStyle/>
        <a:p>
          <a:endParaRPr lang="en-US"/>
        </a:p>
      </dgm:t>
    </dgm:pt>
    <dgm:pt modelId="{B8EDC57D-0154-5C41-9A02-2E02664088A6}" type="pres">
      <dgm:prSet presAssocID="{CEE83846-5B16-DC4A-8838-43F7F24A81D3}" presName="compChildNode" presStyleCnt="0"/>
      <dgm:spPr/>
    </dgm:pt>
    <dgm:pt modelId="{F536254B-706F-9A40-869A-ECCD30C95B63}" type="pres">
      <dgm:prSet presAssocID="{CEE83846-5B16-DC4A-8838-43F7F24A81D3}" presName="theInnerList" presStyleCnt="0"/>
      <dgm:spPr/>
    </dgm:pt>
    <dgm:pt modelId="{A0B257B1-4772-E04B-B67D-0B8E72B82E14}" type="pres">
      <dgm:prSet presAssocID="{C2B6F0B7-215C-704E-B592-77A94414EE43}" presName="childNode" presStyleLbl="node1" presStyleIdx="0" presStyleCnt="8">
        <dgm:presLayoutVars>
          <dgm:bulletEnabled val="1"/>
        </dgm:presLayoutVars>
      </dgm:prSet>
      <dgm:spPr/>
      <dgm:t>
        <a:bodyPr/>
        <a:lstStyle/>
        <a:p>
          <a:endParaRPr lang="en-US"/>
        </a:p>
      </dgm:t>
    </dgm:pt>
    <dgm:pt modelId="{AC4919B2-7F8E-574D-91E2-C0662BBE2B27}" type="pres">
      <dgm:prSet presAssocID="{C2B6F0B7-215C-704E-B592-77A94414EE43}" presName="aSpace2" presStyleCnt="0"/>
      <dgm:spPr/>
    </dgm:pt>
    <dgm:pt modelId="{8AAEFCBD-DCF7-3A40-81C8-F39E2CD36756}" type="pres">
      <dgm:prSet presAssocID="{963203C2-9F70-104B-A277-EA054148B921}" presName="childNode" presStyleLbl="node1" presStyleIdx="1" presStyleCnt="8">
        <dgm:presLayoutVars>
          <dgm:bulletEnabled val="1"/>
        </dgm:presLayoutVars>
      </dgm:prSet>
      <dgm:spPr/>
      <dgm:t>
        <a:bodyPr/>
        <a:lstStyle/>
        <a:p>
          <a:endParaRPr lang="en-US"/>
        </a:p>
      </dgm:t>
    </dgm:pt>
    <dgm:pt modelId="{58DFC691-FC2F-E046-8B32-30A019DFD420}" type="pres">
      <dgm:prSet presAssocID="{CEE83846-5B16-DC4A-8838-43F7F24A81D3}" presName="aSpace" presStyleCnt="0"/>
      <dgm:spPr/>
    </dgm:pt>
    <dgm:pt modelId="{285E32A2-E07E-DF4E-927F-35E7722DA3F2}" type="pres">
      <dgm:prSet presAssocID="{2A433D58-A534-A549-AAE1-C495A386F008}" presName="compNode" presStyleCnt="0"/>
      <dgm:spPr/>
    </dgm:pt>
    <dgm:pt modelId="{5B96D207-34DF-0F4C-8BB6-6CEB0EF67ADA}" type="pres">
      <dgm:prSet presAssocID="{2A433D58-A534-A549-AAE1-C495A386F008}" presName="aNode" presStyleLbl="bgShp" presStyleIdx="1" presStyleCnt="3"/>
      <dgm:spPr/>
      <dgm:t>
        <a:bodyPr/>
        <a:lstStyle/>
        <a:p>
          <a:endParaRPr lang="en-US"/>
        </a:p>
      </dgm:t>
    </dgm:pt>
    <dgm:pt modelId="{A7D2D34E-21DF-1344-A460-AB97E14192B1}" type="pres">
      <dgm:prSet presAssocID="{2A433D58-A534-A549-AAE1-C495A386F008}" presName="textNode" presStyleLbl="bgShp" presStyleIdx="1" presStyleCnt="3"/>
      <dgm:spPr/>
      <dgm:t>
        <a:bodyPr/>
        <a:lstStyle/>
        <a:p>
          <a:endParaRPr lang="en-US"/>
        </a:p>
      </dgm:t>
    </dgm:pt>
    <dgm:pt modelId="{3E62D97E-E6AB-C042-A582-E90DBEEA9F64}" type="pres">
      <dgm:prSet presAssocID="{2A433D58-A534-A549-AAE1-C495A386F008}" presName="compChildNode" presStyleCnt="0"/>
      <dgm:spPr/>
    </dgm:pt>
    <dgm:pt modelId="{D8834E4B-B022-6545-9CDE-75B8253A7364}" type="pres">
      <dgm:prSet presAssocID="{2A433D58-A534-A549-AAE1-C495A386F008}" presName="theInnerList" presStyleCnt="0"/>
      <dgm:spPr/>
    </dgm:pt>
    <dgm:pt modelId="{9A869599-A3BA-2140-965B-480788ED7672}" type="pres">
      <dgm:prSet presAssocID="{226EFB0F-12A8-8445-9510-83F9B4A90FE0}" presName="childNode" presStyleLbl="node1" presStyleIdx="2" presStyleCnt="8" custScaleX="98462" custScaleY="255695" custLinFactNeighborX="0" custLinFactNeighborY="-67541">
        <dgm:presLayoutVars>
          <dgm:bulletEnabled val="1"/>
        </dgm:presLayoutVars>
      </dgm:prSet>
      <dgm:spPr/>
      <dgm:t>
        <a:bodyPr/>
        <a:lstStyle/>
        <a:p>
          <a:endParaRPr lang="en-US"/>
        </a:p>
      </dgm:t>
    </dgm:pt>
    <dgm:pt modelId="{1FE4284F-F3A4-2247-A956-BE7CA5BD4DD7}" type="pres">
      <dgm:prSet presAssocID="{226EFB0F-12A8-8445-9510-83F9B4A90FE0}" presName="aSpace2" presStyleCnt="0"/>
      <dgm:spPr/>
    </dgm:pt>
    <dgm:pt modelId="{B2B9CB2D-DEBC-5E45-BCC2-2317E85CF5BE}" type="pres">
      <dgm:prSet presAssocID="{86688F88-A7C0-2047-9FEA-FF84AAAAB4C5}" presName="childNode" presStyleLbl="node1" presStyleIdx="3" presStyleCnt="8" custScaleY="167688">
        <dgm:presLayoutVars>
          <dgm:bulletEnabled val="1"/>
        </dgm:presLayoutVars>
      </dgm:prSet>
      <dgm:spPr/>
      <dgm:t>
        <a:bodyPr/>
        <a:lstStyle/>
        <a:p>
          <a:endParaRPr lang="en-US"/>
        </a:p>
      </dgm:t>
    </dgm:pt>
    <dgm:pt modelId="{4CA7819A-3AA1-1F4C-BB7F-6BDF72A30B32}" type="pres">
      <dgm:prSet presAssocID="{86688F88-A7C0-2047-9FEA-FF84AAAAB4C5}" presName="aSpace2" presStyleCnt="0"/>
      <dgm:spPr/>
    </dgm:pt>
    <dgm:pt modelId="{20DD891D-54C2-1049-9497-5E2B68136E99}" type="pres">
      <dgm:prSet presAssocID="{034FBF72-5E4A-F147-AA29-7C1D3755292F}" presName="childNode" presStyleLbl="node1" presStyleIdx="4" presStyleCnt="8">
        <dgm:presLayoutVars>
          <dgm:bulletEnabled val="1"/>
        </dgm:presLayoutVars>
      </dgm:prSet>
      <dgm:spPr/>
      <dgm:t>
        <a:bodyPr/>
        <a:lstStyle/>
        <a:p>
          <a:endParaRPr lang="en-US"/>
        </a:p>
      </dgm:t>
    </dgm:pt>
    <dgm:pt modelId="{65830766-6A61-3D41-AC79-D55AB3C5CD4C}" type="pres">
      <dgm:prSet presAssocID="{2A433D58-A534-A549-AAE1-C495A386F008}" presName="aSpace" presStyleCnt="0"/>
      <dgm:spPr/>
    </dgm:pt>
    <dgm:pt modelId="{61D445CF-8499-4749-AA31-FC085C626A6C}" type="pres">
      <dgm:prSet presAssocID="{9F2C9523-7EFE-8045-A72C-43930C5D2446}" presName="compNode" presStyleCnt="0"/>
      <dgm:spPr/>
    </dgm:pt>
    <dgm:pt modelId="{F31C69FC-F97D-C847-A4D6-679EEDFECE0D}" type="pres">
      <dgm:prSet presAssocID="{9F2C9523-7EFE-8045-A72C-43930C5D2446}" presName="aNode" presStyleLbl="bgShp" presStyleIdx="2" presStyleCnt="3"/>
      <dgm:spPr/>
      <dgm:t>
        <a:bodyPr/>
        <a:lstStyle/>
        <a:p>
          <a:endParaRPr lang="en-US"/>
        </a:p>
      </dgm:t>
    </dgm:pt>
    <dgm:pt modelId="{0D0E15B1-8A9B-8144-A78D-5F2B88805522}" type="pres">
      <dgm:prSet presAssocID="{9F2C9523-7EFE-8045-A72C-43930C5D2446}" presName="textNode" presStyleLbl="bgShp" presStyleIdx="2" presStyleCnt="3"/>
      <dgm:spPr/>
      <dgm:t>
        <a:bodyPr/>
        <a:lstStyle/>
        <a:p>
          <a:endParaRPr lang="en-US"/>
        </a:p>
      </dgm:t>
    </dgm:pt>
    <dgm:pt modelId="{3FFA3B65-DFFC-5841-B9A5-E984FEBED227}" type="pres">
      <dgm:prSet presAssocID="{9F2C9523-7EFE-8045-A72C-43930C5D2446}" presName="compChildNode" presStyleCnt="0"/>
      <dgm:spPr/>
    </dgm:pt>
    <dgm:pt modelId="{260E00A4-5A9D-CE43-8D9F-C580FC30B8B7}" type="pres">
      <dgm:prSet presAssocID="{9F2C9523-7EFE-8045-A72C-43930C5D2446}" presName="theInnerList" presStyleCnt="0"/>
      <dgm:spPr/>
    </dgm:pt>
    <dgm:pt modelId="{362B08EA-3F81-CB4A-B772-E14DBE4CD014}" type="pres">
      <dgm:prSet presAssocID="{59D580C2-D51C-4946-80A2-13FBA42A934D}" presName="childNode" presStyleLbl="node1" presStyleIdx="5" presStyleCnt="8">
        <dgm:presLayoutVars>
          <dgm:bulletEnabled val="1"/>
        </dgm:presLayoutVars>
      </dgm:prSet>
      <dgm:spPr/>
      <dgm:t>
        <a:bodyPr/>
        <a:lstStyle/>
        <a:p>
          <a:endParaRPr lang="en-US"/>
        </a:p>
      </dgm:t>
    </dgm:pt>
    <dgm:pt modelId="{FF630DC4-77F2-F34C-81B8-1CA106591F3D}" type="pres">
      <dgm:prSet presAssocID="{59D580C2-D51C-4946-80A2-13FBA42A934D}" presName="aSpace2" presStyleCnt="0"/>
      <dgm:spPr/>
    </dgm:pt>
    <dgm:pt modelId="{63DBCA6F-433F-F94D-A40C-40EAF6EC76AE}" type="pres">
      <dgm:prSet presAssocID="{C4A0DB89-7CC9-4045-B28F-308662009F9D}" presName="childNode" presStyleLbl="node1" presStyleIdx="6" presStyleCnt="8">
        <dgm:presLayoutVars>
          <dgm:bulletEnabled val="1"/>
        </dgm:presLayoutVars>
      </dgm:prSet>
      <dgm:spPr/>
      <dgm:t>
        <a:bodyPr/>
        <a:lstStyle/>
        <a:p>
          <a:endParaRPr lang="en-US"/>
        </a:p>
      </dgm:t>
    </dgm:pt>
    <dgm:pt modelId="{E9DEEFE6-836F-D441-9188-257E017A6E0E}" type="pres">
      <dgm:prSet presAssocID="{C4A0DB89-7CC9-4045-B28F-308662009F9D}" presName="aSpace2" presStyleCnt="0"/>
      <dgm:spPr/>
    </dgm:pt>
    <dgm:pt modelId="{869AD6AC-C370-714E-AA4A-B92F8AEBFD68}" type="pres">
      <dgm:prSet presAssocID="{1B57A700-E072-CE42-B289-EEFD204E9898}" presName="childNode" presStyleLbl="node1" presStyleIdx="7" presStyleCnt="8">
        <dgm:presLayoutVars>
          <dgm:bulletEnabled val="1"/>
        </dgm:presLayoutVars>
      </dgm:prSet>
      <dgm:spPr/>
      <dgm:t>
        <a:bodyPr/>
        <a:lstStyle/>
        <a:p>
          <a:endParaRPr lang="en-US"/>
        </a:p>
      </dgm:t>
    </dgm:pt>
  </dgm:ptLst>
  <dgm:cxnLst>
    <dgm:cxn modelId="{75F76FC4-D21F-8A45-858A-F0BD51619317}" srcId="{2A433D58-A534-A549-AAE1-C495A386F008}" destId="{034FBF72-5E4A-F147-AA29-7C1D3755292F}" srcOrd="2" destOrd="0" parTransId="{46C2BA37-6A92-0440-81BD-ACEB97715F7E}" sibTransId="{E5FF3B80-53BA-C342-BAFD-EA684487F7EA}"/>
    <dgm:cxn modelId="{9F2A8E1B-45A1-C040-B31A-86E60A2C37F4}" type="presOf" srcId="{9F2C9523-7EFE-8045-A72C-43930C5D2446}" destId="{F31C69FC-F97D-C847-A4D6-679EEDFECE0D}" srcOrd="0" destOrd="0" presId="urn:microsoft.com/office/officeart/2005/8/layout/lProcess2"/>
    <dgm:cxn modelId="{7CCA2581-EDC8-8E42-8376-AA52574A7474}" type="presOf" srcId="{9A694A12-486A-BD4B-9D9C-BAF11D622A49}" destId="{532A52E4-C168-D843-BA15-1DAD0E5EA2E6}" srcOrd="0" destOrd="0" presId="urn:microsoft.com/office/officeart/2005/8/layout/lProcess2"/>
    <dgm:cxn modelId="{A232A6E0-E2ED-8C49-BA22-D7E9091C087A}" type="presOf" srcId="{CEE83846-5B16-DC4A-8838-43F7F24A81D3}" destId="{E74AF64B-A620-0C45-B247-92C87E1A3C8C}" srcOrd="0" destOrd="0" presId="urn:microsoft.com/office/officeart/2005/8/layout/lProcess2"/>
    <dgm:cxn modelId="{891A934E-E914-6E44-8850-4E9EF1816685}" type="presOf" srcId="{86688F88-A7C0-2047-9FEA-FF84AAAAB4C5}" destId="{B2B9CB2D-DEBC-5E45-BCC2-2317E85CF5BE}" srcOrd="0" destOrd="0" presId="urn:microsoft.com/office/officeart/2005/8/layout/lProcess2"/>
    <dgm:cxn modelId="{44DF6120-93A0-604E-9A06-2FDF0EA7F7E6}" srcId="{9A694A12-486A-BD4B-9D9C-BAF11D622A49}" destId="{9F2C9523-7EFE-8045-A72C-43930C5D2446}" srcOrd="2" destOrd="0" parTransId="{AB1499F2-160F-8E49-B547-EB2701E0CCB3}" sibTransId="{B56B498C-4249-E849-9494-1B2D602B8604}"/>
    <dgm:cxn modelId="{F72B34DB-CCCD-3441-9468-D37304727640}" type="presOf" srcId="{59D580C2-D51C-4946-80A2-13FBA42A934D}" destId="{362B08EA-3F81-CB4A-B772-E14DBE4CD014}" srcOrd="0" destOrd="0" presId="urn:microsoft.com/office/officeart/2005/8/layout/lProcess2"/>
    <dgm:cxn modelId="{590680C1-EFCE-064F-A5ED-DF92F58C2B71}" type="presOf" srcId="{226EFB0F-12A8-8445-9510-83F9B4A90FE0}" destId="{9A869599-A3BA-2140-965B-480788ED7672}" srcOrd="0" destOrd="0" presId="urn:microsoft.com/office/officeart/2005/8/layout/lProcess2"/>
    <dgm:cxn modelId="{F64C9110-1EC1-454B-A271-04A906453B6F}" srcId="{2A433D58-A534-A549-AAE1-C495A386F008}" destId="{226EFB0F-12A8-8445-9510-83F9B4A90FE0}" srcOrd="0" destOrd="0" parTransId="{12C4709E-713D-3449-BB83-C773643D72C7}" sibTransId="{1A2D05D8-4989-D145-B026-673EA2EDE00A}"/>
    <dgm:cxn modelId="{BBFE92A4-8730-5040-A383-07117E21912E}" type="presOf" srcId="{2A433D58-A534-A549-AAE1-C495A386F008}" destId="{5B96D207-34DF-0F4C-8BB6-6CEB0EF67ADA}" srcOrd="0" destOrd="0" presId="urn:microsoft.com/office/officeart/2005/8/layout/lProcess2"/>
    <dgm:cxn modelId="{49E01023-2238-084F-BAED-D2649FFC5485}" type="presOf" srcId="{034FBF72-5E4A-F147-AA29-7C1D3755292F}" destId="{20DD891D-54C2-1049-9497-5E2B68136E99}" srcOrd="0" destOrd="0" presId="urn:microsoft.com/office/officeart/2005/8/layout/lProcess2"/>
    <dgm:cxn modelId="{151C2D7A-CF55-7143-A470-492EC905C0FF}" type="presOf" srcId="{2A433D58-A534-A549-AAE1-C495A386F008}" destId="{A7D2D34E-21DF-1344-A460-AB97E14192B1}" srcOrd="1" destOrd="0" presId="urn:microsoft.com/office/officeart/2005/8/layout/lProcess2"/>
    <dgm:cxn modelId="{FB0B5E43-8856-4D46-A97A-307656A092E3}" srcId="{CEE83846-5B16-DC4A-8838-43F7F24A81D3}" destId="{C2B6F0B7-215C-704E-B592-77A94414EE43}" srcOrd="0" destOrd="0" parTransId="{93469E97-A0DA-D747-9500-16B7076D980A}" sibTransId="{79747BF2-B3DD-3340-B904-44179DA94E45}"/>
    <dgm:cxn modelId="{2E42CEA2-9010-884B-A19F-EBACE2659F9D}" type="presOf" srcId="{963203C2-9F70-104B-A277-EA054148B921}" destId="{8AAEFCBD-DCF7-3A40-81C8-F39E2CD36756}" srcOrd="0" destOrd="0" presId="urn:microsoft.com/office/officeart/2005/8/layout/lProcess2"/>
    <dgm:cxn modelId="{C323D7B1-AE75-6B48-8CA6-A10E96B1A184}" srcId="{9F2C9523-7EFE-8045-A72C-43930C5D2446}" destId="{59D580C2-D51C-4946-80A2-13FBA42A934D}" srcOrd="0" destOrd="0" parTransId="{188FA107-D78B-CA45-AF07-B20392695F09}" sibTransId="{4E86150A-47F0-824D-BE6A-857E822126ED}"/>
    <dgm:cxn modelId="{79E37BFD-7E9E-7E4F-BA32-DA52E5E84639}" type="presOf" srcId="{1B57A700-E072-CE42-B289-EEFD204E9898}" destId="{869AD6AC-C370-714E-AA4A-B92F8AEBFD68}" srcOrd="0" destOrd="0" presId="urn:microsoft.com/office/officeart/2005/8/layout/lProcess2"/>
    <dgm:cxn modelId="{6C835FEA-705C-A04D-928D-05A401096D52}" srcId="{CEE83846-5B16-DC4A-8838-43F7F24A81D3}" destId="{963203C2-9F70-104B-A277-EA054148B921}" srcOrd="1" destOrd="0" parTransId="{0BD1A170-C88A-9541-BF7D-8D4207554A8D}" sibTransId="{C086E017-CA97-9A43-9DEC-99A41651C309}"/>
    <dgm:cxn modelId="{9A6AEFB6-FD52-CD4C-A0EB-DCBBCB483A93}" srcId="{9F2C9523-7EFE-8045-A72C-43930C5D2446}" destId="{C4A0DB89-7CC9-4045-B28F-308662009F9D}" srcOrd="1" destOrd="0" parTransId="{DD04458C-D30E-B34E-A977-E579A16E937E}" sibTransId="{DBC0CD74-A63F-194B-A6E9-E4EF8214CF21}"/>
    <dgm:cxn modelId="{FE61A6F8-6A07-6B42-9F6C-1B3A1BA73609}" type="presOf" srcId="{C2B6F0B7-215C-704E-B592-77A94414EE43}" destId="{A0B257B1-4772-E04B-B67D-0B8E72B82E14}" srcOrd="0" destOrd="0" presId="urn:microsoft.com/office/officeart/2005/8/layout/lProcess2"/>
    <dgm:cxn modelId="{B3FF1399-8F8F-6D4F-B286-D006A8DDED9F}" srcId="{9F2C9523-7EFE-8045-A72C-43930C5D2446}" destId="{1B57A700-E072-CE42-B289-EEFD204E9898}" srcOrd="2" destOrd="0" parTransId="{FBF1A58A-2CDC-EB4B-838D-CD40DF6D2BA9}" sibTransId="{F47F6AC5-6892-E149-BE99-71B88829B3ED}"/>
    <dgm:cxn modelId="{B2B3512E-0B9B-8644-926C-81297A3E98C4}" srcId="{9A694A12-486A-BD4B-9D9C-BAF11D622A49}" destId="{CEE83846-5B16-DC4A-8838-43F7F24A81D3}" srcOrd="0" destOrd="0" parTransId="{9975BC88-DAE3-C94F-859A-3F83FF5FD7F4}" sibTransId="{DF434A2E-243E-D94F-B120-7307862C420F}"/>
    <dgm:cxn modelId="{47CCF038-5299-824A-92FD-5A074B8DC7AA}" srcId="{2A433D58-A534-A549-AAE1-C495A386F008}" destId="{86688F88-A7C0-2047-9FEA-FF84AAAAB4C5}" srcOrd="1" destOrd="0" parTransId="{FE91A2EC-6D5D-3449-870C-D4DD01D49DD0}" sibTransId="{A9887F89-6CF5-1746-BCD0-1E94F594067C}"/>
    <dgm:cxn modelId="{9D2ADEEC-EE50-1F48-81A6-CACB33002515}" type="presOf" srcId="{CEE83846-5B16-DC4A-8838-43F7F24A81D3}" destId="{2161F7D6-FF96-1940-98EA-E6F3091E1330}" srcOrd="1" destOrd="0" presId="urn:microsoft.com/office/officeart/2005/8/layout/lProcess2"/>
    <dgm:cxn modelId="{DE676E6B-4CD7-DE44-AF12-E6D185CFF0AF}" type="presOf" srcId="{C4A0DB89-7CC9-4045-B28F-308662009F9D}" destId="{63DBCA6F-433F-F94D-A40C-40EAF6EC76AE}" srcOrd="0" destOrd="0" presId="urn:microsoft.com/office/officeart/2005/8/layout/lProcess2"/>
    <dgm:cxn modelId="{982DBD62-00E3-4F46-89B1-8849CD48AFFD}" srcId="{9A694A12-486A-BD4B-9D9C-BAF11D622A49}" destId="{2A433D58-A534-A549-AAE1-C495A386F008}" srcOrd="1" destOrd="0" parTransId="{23537A07-3CC2-3746-9BC4-458C39A6CD7E}" sibTransId="{787CE5BD-6B18-FA44-9EE8-E70F2414CE73}"/>
    <dgm:cxn modelId="{38CF4765-B23E-5748-8F48-8016943B7D54}" type="presOf" srcId="{9F2C9523-7EFE-8045-A72C-43930C5D2446}" destId="{0D0E15B1-8A9B-8144-A78D-5F2B88805522}" srcOrd="1" destOrd="0" presId="urn:microsoft.com/office/officeart/2005/8/layout/lProcess2"/>
    <dgm:cxn modelId="{64BED7EA-423C-3148-BF57-9883F19AFC1A}" type="presParOf" srcId="{532A52E4-C168-D843-BA15-1DAD0E5EA2E6}" destId="{9EA179EA-3888-7343-A557-AB247DE62276}" srcOrd="0" destOrd="0" presId="urn:microsoft.com/office/officeart/2005/8/layout/lProcess2"/>
    <dgm:cxn modelId="{E03D4735-B2A9-8A4A-99E5-A0BC438EA486}" type="presParOf" srcId="{9EA179EA-3888-7343-A557-AB247DE62276}" destId="{E74AF64B-A620-0C45-B247-92C87E1A3C8C}" srcOrd="0" destOrd="0" presId="urn:microsoft.com/office/officeart/2005/8/layout/lProcess2"/>
    <dgm:cxn modelId="{83EDFB25-BCCD-9A46-9E2B-74A0B8A99209}" type="presParOf" srcId="{9EA179EA-3888-7343-A557-AB247DE62276}" destId="{2161F7D6-FF96-1940-98EA-E6F3091E1330}" srcOrd="1" destOrd="0" presId="urn:microsoft.com/office/officeart/2005/8/layout/lProcess2"/>
    <dgm:cxn modelId="{3A3C63B5-3D5E-CE48-94D0-046FC64FC32D}" type="presParOf" srcId="{9EA179EA-3888-7343-A557-AB247DE62276}" destId="{B8EDC57D-0154-5C41-9A02-2E02664088A6}" srcOrd="2" destOrd="0" presId="urn:microsoft.com/office/officeart/2005/8/layout/lProcess2"/>
    <dgm:cxn modelId="{EBB36923-DD89-0A42-9385-DDD6E949617D}" type="presParOf" srcId="{B8EDC57D-0154-5C41-9A02-2E02664088A6}" destId="{F536254B-706F-9A40-869A-ECCD30C95B63}" srcOrd="0" destOrd="0" presId="urn:microsoft.com/office/officeart/2005/8/layout/lProcess2"/>
    <dgm:cxn modelId="{41937860-2FF9-5645-8BE2-34155A6C8159}" type="presParOf" srcId="{F536254B-706F-9A40-869A-ECCD30C95B63}" destId="{A0B257B1-4772-E04B-B67D-0B8E72B82E14}" srcOrd="0" destOrd="0" presId="urn:microsoft.com/office/officeart/2005/8/layout/lProcess2"/>
    <dgm:cxn modelId="{0C7F78C1-6574-134F-B602-B4BE7984CDCB}" type="presParOf" srcId="{F536254B-706F-9A40-869A-ECCD30C95B63}" destId="{AC4919B2-7F8E-574D-91E2-C0662BBE2B27}" srcOrd="1" destOrd="0" presId="urn:microsoft.com/office/officeart/2005/8/layout/lProcess2"/>
    <dgm:cxn modelId="{CA32D246-6A07-4245-8B7D-E50F1B0DA9F7}" type="presParOf" srcId="{F536254B-706F-9A40-869A-ECCD30C95B63}" destId="{8AAEFCBD-DCF7-3A40-81C8-F39E2CD36756}" srcOrd="2" destOrd="0" presId="urn:microsoft.com/office/officeart/2005/8/layout/lProcess2"/>
    <dgm:cxn modelId="{12C35089-D086-524D-8733-A41CB92020B3}" type="presParOf" srcId="{532A52E4-C168-D843-BA15-1DAD0E5EA2E6}" destId="{58DFC691-FC2F-E046-8B32-30A019DFD420}" srcOrd="1" destOrd="0" presId="urn:microsoft.com/office/officeart/2005/8/layout/lProcess2"/>
    <dgm:cxn modelId="{A3E69DEA-FE2A-6E4B-B88C-6158193B56F2}" type="presParOf" srcId="{532A52E4-C168-D843-BA15-1DAD0E5EA2E6}" destId="{285E32A2-E07E-DF4E-927F-35E7722DA3F2}" srcOrd="2" destOrd="0" presId="urn:microsoft.com/office/officeart/2005/8/layout/lProcess2"/>
    <dgm:cxn modelId="{195D090A-F20A-AB4C-AD92-88817BCB4A5F}" type="presParOf" srcId="{285E32A2-E07E-DF4E-927F-35E7722DA3F2}" destId="{5B96D207-34DF-0F4C-8BB6-6CEB0EF67ADA}" srcOrd="0" destOrd="0" presId="urn:microsoft.com/office/officeart/2005/8/layout/lProcess2"/>
    <dgm:cxn modelId="{DD5E59BE-DB3D-554A-AC00-C7B246E30557}" type="presParOf" srcId="{285E32A2-E07E-DF4E-927F-35E7722DA3F2}" destId="{A7D2D34E-21DF-1344-A460-AB97E14192B1}" srcOrd="1" destOrd="0" presId="urn:microsoft.com/office/officeart/2005/8/layout/lProcess2"/>
    <dgm:cxn modelId="{6ED79C8F-B15B-054B-98ED-0303FE0D8860}" type="presParOf" srcId="{285E32A2-E07E-DF4E-927F-35E7722DA3F2}" destId="{3E62D97E-E6AB-C042-A582-E90DBEEA9F64}" srcOrd="2" destOrd="0" presId="urn:microsoft.com/office/officeart/2005/8/layout/lProcess2"/>
    <dgm:cxn modelId="{3512C7F6-1D7F-1B45-8F78-04DE509D21D0}" type="presParOf" srcId="{3E62D97E-E6AB-C042-A582-E90DBEEA9F64}" destId="{D8834E4B-B022-6545-9CDE-75B8253A7364}" srcOrd="0" destOrd="0" presId="urn:microsoft.com/office/officeart/2005/8/layout/lProcess2"/>
    <dgm:cxn modelId="{386586DA-68F5-B545-AB14-9356843075ED}" type="presParOf" srcId="{D8834E4B-B022-6545-9CDE-75B8253A7364}" destId="{9A869599-A3BA-2140-965B-480788ED7672}" srcOrd="0" destOrd="0" presId="urn:microsoft.com/office/officeart/2005/8/layout/lProcess2"/>
    <dgm:cxn modelId="{A72EDDF3-59D4-B94E-8A32-79B5006F27E1}" type="presParOf" srcId="{D8834E4B-B022-6545-9CDE-75B8253A7364}" destId="{1FE4284F-F3A4-2247-A956-BE7CA5BD4DD7}" srcOrd="1" destOrd="0" presId="urn:microsoft.com/office/officeart/2005/8/layout/lProcess2"/>
    <dgm:cxn modelId="{3DDE68FF-9A20-6D45-9CFE-98031012F208}" type="presParOf" srcId="{D8834E4B-B022-6545-9CDE-75B8253A7364}" destId="{B2B9CB2D-DEBC-5E45-BCC2-2317E85CF5BE}" srcOrd="2" destOrd="0" presId="urn:microsoft.com/office/officeart/2005/8/layout/lProcess2"/>
    <dgm:cxn modelId="{E1C2181A-E01F-2E42-85CA-1DFAA8AA3815}" type="presParOf" srcId="{D8834E4B-B022-6545-9CDE-75B8253A7364}" destId="{4CA7819A-3AA1-1F4C-BB7F-6BDF72A30B32}" srcOrd="3" destOrd="0" presId="urn:microsoft.com/office/officeart/2005/8/layout/lProcess2"/>
    <dgm:cxn modelId="{81BB5A96-B7E7-D141-BBAF-1CE06CB7425C}" type="presParOf" srcId="{D8834E4B-B022-6545-9CDE-75B8253A7364}" destId="{20DD891D-54C2-1049-9497-5E2B68136E99}" srcOrd="4" destOrd="0" presId="urn:microsoft.com/office/officeart/2005/8/layout/lProcess2"/>
    <dgm:cxn modelId="{D3155604-9906-7048-957D-896E566E5C5C}" type="presParOf" srcId="{532A52E4-C168-D843-BA15-1DAD0E5EA2E6}" destId="{65830766-6A61-3D41-AC79-D55AB3C5CD4C}" srcOrd="3" destOrd="0" presId="urn:microsoft.com/office/officeart/2005/8/layout/lProcess2"/>
    <dgm:cxn modelId="{0074530C-43D3-7F47-9ECC-DC596FB50F2C}" type="presParOf" srcId="{532A52E4-C168-D843-BA15-1DAD0E5EA2E6}" destId="{61D445CF-8499-4749-AA31-FC085C626A6C}" srcOrd="4" destOrd="0" presId="urn:microsoft.com/office/officeart/2005/8/layout/lProcess2"/>
    <dgm:cxn modelId="{37A9F7DC-905B-2047-B17E-4BF35F0DA5C4}" type="presParOf" srcId="{61D445CF-8499-4749-AA31-FC085C626A6C}" destId="{F31C69FC-F97D-C847-A4D6-679EEDFECE0D}" srcOrd="0" destOrd="0" presId="urn:microsoft.com/office/officeart/2005/8/layout/lProcess2"/>
    <dgm:cxn modelId="{694545D6-6355-414A-8312-D927EB90E6F2}" type="presParOf" srcId="{61D445CF-8499-4749-AA31-FC085C626A6C}" destId="{0D0E15B1-8A9B-8144-A78D-5F2B88805522}" srcOrd="1" destOrd="0" presId="urn:microsoft.com/office/officeart/2005/8/layout/lProcess2"/>
    <dgm:cxn modelId="{B8DFE9FF-A33C-9645-BE38-495B1D5B388C}" type="presParOf" srcId="{61D445CF-8499-4749-AA31-FC085C626A6C}" destId="{3FFA3B65-DFFC-5841-B9A5-E984FEBED227}" srcOrd="2" destOrd="0" presId="urn:microsoft.com/office/officeart/2005/8/layout/lProcess2"/>
    <dgm:cxn modelId="{84C6AEAF-4C00-864F-BB5D-54A7D4362A77}" type="presParOf" srcId="{3FFA3B65-DFFC-5841-B9A5-E984FEBED227}" destId="{260E00A4-5A9D-CE43-8D9F-C580FC30B8B7}" srcOrd="0" destOrd="0" presId="urn:microsoft.com/office/officeart/2005/8/layout/lProcess2"/>
    <dgm:cxn modelId="{8CDDAE5C-C836-BF46-A278-984B63EA5308}" type="presParOf" srcId="{260E00A4-5A9D-CE43-8D9F-C580FC30B8B7}" destId="{362B08EA-3F81-CB4A-B772-E14DBE4CD014}" srcOrd="0" destOrd="0" presId="urn:microsoft.com/office/officeart/2005/8/layout/lProcess2"/>
    <dgm:cxn modelId="{098BDADC-9BA3-454D-90CC-77E0B6A54720}" type="presParOf" srcId="{260E00A4-5A9D-CE43-8D9F-C580FC30B8B7}" destId="{FF630DC4-77F2-F34C-81B8-1CA106591F3D}" srcOrd="1" destOrd="0" presId="urn:microsoft.com/office/officeart/2005/8/layout/lProcess2"/>
    <dgm:cxn modelId="{112270A6-03C4-F142-ACAC-E2E2A9F904E5}" type="presParOf" srcId="{260E00A4-5A9D-CE43-8D9F-C580FC30B8B7}" destId="{63DBCA6F-433F-F94D-A40C-40EAF6EC76AE}" srcOrd="2" destOrd="0" presId="urn:microsoft.com/office/officeart/2005/8/layout/lProcess2"/>
    <dgm:cxn modelId="{D89E0D25-BD14-3343-92EB-67589D02D261}" type="presParOf" srcId="{260E00A4-5A9D-CE43-8D9F-C580FC30B8B7}" destId="{E9DEEFE6-836F-D441-9188-257E017A6E0E}" srcOrd="3" destOrd="0" presId="urn:microsoft.com/office/officeart/2005/8/layout/lProcess2"/>
    <dgm:cxn modelId="{1CB62667-B087-404B-AAFA-BFB1389269F6}" type="presParOf" srcId="{260E00A4-5A9D-CE43-8D9F-C580FC30B8B7}" destId="{869AD6AC-C370-714E-AA4A-B92F8AEBFD68}"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23DCF8-72E3-144A-A633-71F28C732000}"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6B08B88F-A009-1948-9A73-AB7494904C9E}">
      <dgm:prSet/>
      <dgm:spPr/>
      <dgm:t>
        <a:bodyPr/>
        <a:lstStyle/>
        <a:p>
          <a:pPr rtl="0"/>
          <a:r>
            <a:rPr lang="en-US" dirty="0">
              <a:effectLst>
                <a:outerShdw blurRad="38100" dist="38100" dir="2700000" algn="tl">
                  <a:srgbClr val="000000">
                    <a:alpha val="43137"/>
                  </a:srgbClr>
                </a:outerShdw>
              </a:effectLst>
            </a:rPr>
            <a:t>Masquerade</a:t>
          </a:r>
        </a:p>
      </dgm:t>
    </dgm:pt>
    <dgm:pt modelId="{BABD4BF5-0E42-354D-A9E1-85E860D66F46}" type="parTrans" cxnId="{BCB84A2D-559B-C24F-AB0C-B91D6622BE68}">
      <dgm:prSet/>
      <dgm:spPr/>
      <dgm:t>
        <a:bodyPr/>
        <a:lstStyle/>
        <a:p>
          <a:endParaRPr lang="en-US"/>
        </a:p>
      </dgm:t>
    </dgm:pt>
    <dgm:pt modelId="{4F397F3A-444F-734E-BDEE-61A6DF37E628}" type="sibTrans" cxnId="{BCB84A2D-559B-C24F-AB0C-B91D6622BE68}">
      <dgm:prSet/>
      <dgm:spPr/>
      <dgm:t>
        <a:bodyPr/>
        <a:lstStyle/>
        <a:p>
          <a:endParaRPr lang="en-US"/>
        </a:p>
      </dgm:t>
    </dgm:pt>
    <dgm:pt modelId="{E9FDC65B-0D60-1F4F-B97F-0EA7C0235755}">
      <dgm:prSet/>
      <dgm:spPr/>
      <dgm:t>
        <a:bodyPr/>
        <a:lstStyle/>
        <a:p>
          <a:pPr rtl="0"/>
          <a:r>
            <a:rPr lang="en-US" dirty="0"/>
            <a:t>Takes place when one entity pretends to be a different entity</a:t>
          </a:r>
        </a:p>
      </dgm:t>
    </dgm:pt>
    <dgm:pt modelId="{C4EB62D4-2F13-3D4A-A46E-576FFAFFC107}" type="parTrans" cxnId="{77345D43-3A60-B146-A5D5-0D744B8317D4}">
      <dgm:prSet/>
      <dgm:spPr/>
      <dgm:t>
        <a:bodyPr/>
        <a:lstStyle/>
        <a:p>
          <a:endParaRPr lang="en-US"/>
        </a:p>
      </dgm:t>
    </dgm:pt>
    <dgm:pt modelId="{FB66449C-9275-984F-A3F3-55052371A716}" type="sibTrans" cxnId="{77345D43-3A60-B146-A5D5-0D744B8317D4}">
      <dgm:prSet/>
      <dgm:spPr/>
      <dgm:t>
        <a:bodyPr/>
        <a:lstStyle/>
        <a:p>
          <a:endParaRPr lang="en-US"/>
        </a:p>
      </dgm:t>
    </dgm:pt>
    <dgm:pt modelId="{85A25129-D75F-8547-9C34-AB3C73204E9D}">
      <dgm:prSet/>
      <dgm:spPr/>
      <dgm:t>
        <a:bodyPr/>
        <a:lstStyle/>
        <a:p>
          <a:pPr rtl="0"/>
          <a:r>
            <a:rPr lang="en-US" dirty="0"/>
            <a:t>Usually includes one of the other forms of active attack</a:t>
          </a:r>
        </a:p>
      </dgm:t>
    </dgm:pt>
    <dgm:pt modelId="{18809EE1-A86D-CF4F-B0CE-9891BBCC5EB7}" type="parTrans" cxnId="{83A57E6C-1020-7642-8FB5-FD7A8F73221C}">
      <dgm:prSet/>
      <dgm:spPr/>
      <dgm:t>
        <a:bodyPr/>
        <a:lstStyle/>
        <a:p>
          <a:endParaRPr lang="en-US"/>
        </a:p>
      </dgm:t>
    </dgm:pt>
    <dgm:pt modelId="{BB8F67A8-EB49-8E4C-855F-5A0354C6E9E1}" type="sibTrans" cxnId="{83A57E6C-1020-7642-8FB5-FD7A8F73221C}">
      <dgm:prSet/>
      <dgm:spPr/>
      <dgm:t>
        <a:bodyPr/>
        <a:lstStyle/>
        <a:p>
          <a:endParaRPr lang="en-US"/>
        </a:p>
      </dgm:t>
    </dgm:pt>
    <dgm:pt modelId="{684654ED-11BD-C940-9C72-F844DFF81F0E}">
      <dgm:prSet/>
      <dgm:spPr/>
      <dgm:t>
        <a:bodyPr/>
        <a:lstStyle/>
        <a:p>
          <a:pPr rtl="0"/>
          <a:r>
            <a:rPr lang="en-US" dirty="0">
              <a:effectLst>
                <a:outerShdw blurRad="38100" dist="38100" dir="2700000" algn="tl">
                  <a:srgbClr val="000000">
                    <a:alpha val="43137"/>
                  </a:srgbClr>
                </a:outerShdw>
              </a:effectLst>
            </a:rPr>
            <a:t>Replay</a:t>
          </a:r>
        </a:p>
      </dgm:t>
    </dgm:pt>
    <dgm:pt modelId="{3EB481BD-EEE5-894D-986B-49F64ADBCD4B}" type="parTrans" cxnId="{21C33BDF-CACE-0F4D-BB0A-0771A61AF058}">
      <dgm:prSet/>
      <dgm:spPr/>
      <dgm:t>
        <a:bodyPr/>
        <a:lstStyle/>
        <a:p>
          <a:endParaRPr lang="en-US"/>
        </a:p>
      </dgm:t>
    </dgm:pt>
    <dgm:pt modelId="{CE6651BB-25BA-274D-9E08-EC94B1877C65}" type="sibTrans" cxnId="{21C33BDF-CACE-0F4D-BB0A-0771A61AF058}">
      <dgm:prSet/>
      <dgm:spPr/>
      <dgm:t>
        <a:bodyPr/>
        <a:lstStyle/>
        <a:p>
          <a:endParaRPr lang="en-US"/>
        </a:p>
      </dgm:t>
    </dgm:pt>
    <dgm:pt modelId="{F29AC745-5B80-1540-A77A-8EFC6343F5CF}">
      <dgm:prSet/>
      <dgm:spPr/>
      <dgm:t>
        <a:bodyPr/>
        <a:lstStyle/>
        <a:p>
          <a:pPr rtl="0"/>
          <a:r>
            <a:rPr lang="en-US" dirty="0"/>
            <a:t>Involves the passive capture of a data unit and its subsequent retransmission to produce an unauthorized effect</a:t>
          </a:r>
        </a:p>
      </dgm:t>
    </dgm:pt>
    <dgm:pt modelId="{E0733D8E-7962-234C-810C-90C4C4DF3E31}" type="parTrans" cxnId="{34439DAA-AACE-1F48-BCD5-A061B0AFD3F8}">
      <dgm:prSet/>
      <dgm:spPr/>
      <dgm:t>
        <a:bodyPr/>
        <a:lstStyle/>
        <a:p>
          <a:endParaRPr lang="en-US"/>
        </a:p>
      </dgm:t>
    </dgm:pt>
    <dgm:pt modelId="{CB541CEA-6765-054F-94D6-EA9035F2DB48}" type="sibTrans" cxnId="{34439DAA-AACE-1F48-BCD5-A061B0AFD3F8}">
      <dgm:prSet/>
      <dgm:spPr/>
      <dgm:t>
        <a:bodyPr/>
        <a:lstStyle/>
        <a:p>
          <a:endParaRPr lang="en-US"/>
        </a:p>
      </dgm:t>
    </dgm:pt>
    <dgm:pt modelId="{08F38FFA-8ADF-244C-B24E-9DC9EBBE1C4A}">
      <dgm:prSet/>
      <dgm:spPr/>
      <dgm:t>
        <a:bodyPr/>
        <a:lstStyle/>
        <a:p>
          <a:pPr rtl="0"/>
          <a:r>
            <a:rPr lang="en-US" dirty="0">
              <a:effectLst>
                <a:outerShdw blurRad="38100" dist="38100" dir="2700000" algn="tl">
                  <a:srgbClr val="000000">
                    <a:alpha val="43137"/>
                  </a:srgbClr>
                </a:outerShdw>
              </a:effectLst>
            </a:rPr>
            <a:t>Modification of messages </a:t>
          </a:r>
        </a:p>
      </dgm:t>
    </dgm:pt>
    <dgm:pt modelId="{7E87CB23-FAAC-B546-B850-2DB1E9D89BA2}" type="parTrans" cxnId="{16398D4C-26B7-794D-829E-D81E2A24715B}">
      <dgm:prSet/>
      <dgm:spPr/>
      <dgm:t>
        <a:bodyPr/>
        <a:lstStyle/>
        <a:p>
          <a:endParaRPr lang="en-US"/>
        </a:p>
      </dgm:t>
    </dgm:pt>
    <dgm:pt modelId="{EF949317-1634-8C48-A6B0-543CEA09999F}" type="sibTrans" cxnId="{16398D4C-26B7-794D-829E-D81E2A24715B}">
      <dgm:prSet/>
      <dgm:spPr/>
      <dgm:t>
        <a:bodyPr/>
        <a:lstStyle/>
        <a:p>
          <a:endParaRPr lang="en-US"/>
        </a:p>
      </dgm:t>
    </dgm:pt>
    <dgm:pt modelId="{CC1C70FB-85AF-6244-B643-6B95499E6E93}">
      <dgm:prSet/>
      <dgm:spPr/>
      <dgm:t>
        <a:bodyPr/>
        <a:lstStyle/>
        <a:p>
          <a:pPr rtl="0"/>
          <a:r>
            <a:rPr lang="en-US" dirty="0"/>
            <a:t>Some portion of a legitimate message is altered, or messages are delayed or reordered to produce an unauthorized effect</a:t>
          </a:r>
        </a:p>
      </dgm:t>
    </dgm:pt>
    <dgm:pt modelId="{DB776C5B-EF5D-6D4B-BB9A-C34BC253264F}" type="parTrans" cxnId="{E32FB86D-8CDD-E441-B7DF-D4CF624D4B95}">
      <dgm:prSet/>
      <dgm:spPr/>
      <dgm:t>
        <a:bodyPr/>
        <a:lstStyle/>
        <a:p>
          <a:endParaRPr lang="en-US"/>
        </a:p>
      </dgm:t>
    </dgm:pt>
    <dgm:pt modelId="{5735F4B0-1362-2E41-9B9D-9009230C3363}" type="sibTrans" cxnId="{E32FB86D-8CDD-E441-B7DF-D4CF624D4B95}">
      <dgm:prSet/>
      <dgm:spPr/>
      <dgm:t>
        <a:bodyPr/>
        <a:lstStyle/>
        <a:p>
          <a:endParaRPr lang="en-US"/>
        </a:p>
      </dgm:t>
    </dgm:pt>
    <dgm:pt modelId="{30ADB79F-CA4C-6F4A-A35A-DE0761546418}">
      <dgm:prSet/>
      <dgm:spPr/>
      <dgm:t>
        <a:bodyPr/>
        <a:lstStyle/>
        <a:p>
          <a:pPr rtl="0"/>
          <a:r>
            <a:rPr lang="en-US" dirty="0">
              <a:effectLst>
                <a:outerShdw blurRad="38100" dist="38100" dir="2700000" algn="tl">
                  <a:srgbClr val="000000">
                    <a:alpha val="43137"/>
                  </a:srgbClr>
                </a:outerShdw>
              </a:effectLst>
            </a:rPr>
            <a:t>Denial of service</a:t>
          </a:r>
        </a:p>
      </dgm:t>
    </dgm:pt>
    <dgm:pt modelId="{19330D82-32F4-C344-B9C8-258F409B90D0}" type="parTrans" cxnId="{7CF4FD84-92C8-CB47-915C-E5C062209235}">
      <dgm:prSet/>
      <dgm:spPr/>
      <dgm:t>
        <a:bodyPr/>
        <a:lstStyle/>
        <a:p>
          <a:endParaRPr lang="en-US"/>
        </a:p>
      </dgm:t>
    </dgm:pt>
    <dgm:pt modelId="{6D2724A0-2B2E-5D48-B49A-5179AE5B6F9F}" type="sibTrans" cxnId="{7CF4FD84-92C8-CB47-915C-E5C062209235}">
      <dgm:prSet/>
      <dgm:spPr/>
      <dgm:t>
        <a:bodyPr/>
        <a:lstStyle/>
        <a:p>
          <a:endParaRPr lang="en-US"/>
        </a:p>
      </dgm:t>
    </dgm:pt>
    <dgm:pt modelId="{51CBC6AB-F765-0E48-BAB6-3306A69BFB80}">
      <dgm:prSet/>
      <dgm:spPr/>
      <dgm:t>
        <a:bodyPr/>
        <a:lstStyle/>
        <a:p>
          <a:pPr rtl="0"/>
          <a:r>
            <a:rPr lang="en-US" dirty="0"/>
            <a:t>Prevents or inhibits the normal use or management of communications facilities</a:t>
          </a:r>
        </a:p>
      </dgm:t>
    </dgm:pt>
    <dgm:pt modelId="{4FB1C887-E474-F149-AF8A-C71581115502}" type="parTrans" cxnId="{D11F5749-0EF5-454B-B549-A77BBA8FC2EE}">
      <dgm:prSet/>
      <dgm:spPr/>
      <dgm:t>
        <a:bodyPr/>
        <a:lstStyle/>
        <a:p>
          <a:endParaRPr lang="en-US"/>
        </a:p>
      </dgm:t>
    </dgm:pt>
    <dgm:pt modelId="{630C2376-8BC4-604A-8CFA-8E02CE2826BE}" type="sibTrans" cxnId="{D11F5749-0EF5-454B-B549-A77BBA8FC2EE}">
      <dgm:prSet/>
      <dgm:spPr/>
      <dgm:t>
        <a:bodyPr/>
        <a:lstStyle/>
        <a:p>
          <a:endParaRPr lang="en-US"/>
        </a:p>
      </dgm:t>
    </dgm:pt>
    <dgm:pt modelId="{E5A23CB2-A4A0-DF49-9E42-3BBF47D1B5A0}" type="pres">
      <dgm:prSet presAssocID="{8A23DCF8-72E3-144A-A633-71F28C732000}" presName="Name0" presStyleCnt="0">
        <dgm:presLayoutVars>
          <dgm:dir/>
          <dgm:animLvl val="lvl"/>
          <dgm:resizeHandles val="exact"/>
        </dgm:presLayoutVars>
      </dgm:prSet>
      <dgm:spPr/>
      <dgm:t>
        <a:bodyPr/>
        <a:lstStyle/>
        <a:p>
          <a:endParaRPr lang="en-US"/>
        </a:p>
      </dgm:t>
    </dgm:pt>
    <dgm:pt modelId="{71B9D93E-FAA9-414C-B8E8-FBBB7988FD16}" type="pres">
      <dgm:prSet presAssocID="{6B08B88F-A009-1948-9A73-AB7494904C9E}" presName="linNode" presStyleCnt="0"/>
      <dgm:spPr/>
    </dgm:pt>
    <dgm:pt modelId="{44488AAB-A78F-8047-B4DF-837F0C5AD89D}" type="pres">
      <dgm:prSet presAssocID="{6B08B88F-A009-1948-9A73-AB7494904C9E}" presName="parentText" presStyleLbl="node1" presStyleIdx="0" presStyleCnt="4">
        <dgm:presLayoutVars>
          <dgm:chMax val="1"/>
          <dgm:bulletEnabled val="1"/>
        </dgm:presLayoutVars>
      </dgm:prSet>
      <dgm:spPr/>
      <dgm:t>
        <a:bodyPr/>
        <a:lstStyle/>
        <a:p>
          <a:endParaRPr lang="en-US"/>
        </a:p>
      </dgm:t>
    </dgm:pt>
    <dgm:pt modelId="{AA6F287F-54BE-A94E-BE50-7A86606A3A77}" type="pres">
      <dgm:prSet presAssocID="{6B08B88F-A009-1948-9A73-AB7494904C9E}" presName="descendantText" presStyleLbl="alignAccFollowNode1" presStyleIdx="0" presStyleCnt="4">
        <dgm:presLayoutVars>
          <dgm:bulletEnabled val="1"/>
        </dgm:presLayoutVars>
      </dgm:prSet>
      <dgm:spPr/>
      <dgm:t>
        <a:bodyPr/>
        <a:lstStyle/>
        <a:p>
          <a:endParaRPr lang="en-US"/>
        </a:p>
      </dgm:t>
    </dgm:pt>
    <dgm:pt modelId="{4F7C0ABC-23B8-3049-98D3-D0761945FFB7}" type="pres">
      <dgm:prSet presAssocID="{4F397F3A-444F-734E-BDEE-61A6DF37E628}" presName="sp" presStyleCnt="0"/>
      <dgm:spPr/>
    </dgm:pt>
    <dgm:pt modelId="{6345C142-429E-F84C-A676-C061FB483709}" type="pres">
      <dgm:prSet presAssocID="{684654ED-11BD-C940-9C72-F844DFF81F0E}" presName="linNode" presStyleCnt="0"/>
      <dgm:spPr/>
    </dgm:pt>
    <dgm:pt modelId="{0E6340F7-C0A4-1F48-82F3-FF986F32634E}" type="pres">
      <dgm:prSet presAssocID="{684654ED-11BD-C940-9C72-F844DFF81F0E}" presName="parentText" presStyleLbl="node1" presStyleIdx="1" presStyleCnt="4">
        <dgm:presLayoutVars>
          <dgm:chMax val="1"/>
          <dgm:bulletEnabled val="1"/>
        </dgm:presLayoutVars>
      </dgm:prSet>
      <dgm:spPr/>
      <dgm:t>
        <a:bodyPr/>
        <a:lstStyle/>
        <a:p>
          <a:endParaRPr lang="en-US"/>
        </a:p>
      </dgm:t>
    </dgm:pt>
    <dgm:pt modelId="{E9892E3E-9DF2-BD4B-A6CD-F416208DABBC}" type="pres">
      <dgm:prSet presAssocID="{684654ED-11BD-C940-9C72-F844DFF81F0E}" presName="descendantText" presStyleLbl="alignAccFollowNode1" presStyleIdx="1" presStyleCnt="4">
        <dgm:presLayoutVars>
          <dgm:bulletEnabled val="1"/>
        </dgm:presLayoutVars>
      </dgm:prSet>
      <dgm:spPr/>
      <dgm:t>
        <a:bodyPr/>
        <a:lstStyle/>
        <a:p>
          <a:endParaRPr lang="en-US"/>
        </a:p>
      </dgm:t>
    </dgm:pt>
    <dgm:pt modelId="{579319DA-FCDA-4D45-B509-8207E13003A1}" type="pres">
      <dgm:prSet presAssocID="{CE6651BB-25BA-274D-9E08-EC94B1877C65}" presName="sp" presStyleCnt="0"/>
      <dgm:spPr/>
    </dgm:pt>
    <dgm:pt modelId="{A505A33B-B8BE-CE41-84D2-939A4BC6EBEA}" type="pres">
      <dgm:prSet presAssocID="{08F38FFA-8ADF-244C-B24E-9DC9EBBE1C4A}" presName="linNode" presStyleCnt="0"/>
      <dgm:spPr/>
    </dgm:pt>
    <dgm:pt modelId="{2CDB3922-7DE2-9442-911D-A27BD9574D07}" type="pres">
      <dgm:prSet presAssocID="{08F38FFA-8ADF-244C-B24E-9DC9EBBE1C4A}" presName="parentText" presStyleLbl="node1" presStyleIdx="2" presStyleCnt="4">
        <dgm:presLayoutVars>
          <dgm:chMax val="1"/>
          <dgm:bulletEnabled val="1"/>
        </dgm:presLayoutVars>
      </dgm:prSet>
      <dgm:spPr/>
      <dgm:t>
        <a:bodyPr/>
        <a:lstStyle/>
        <a:p>
          <a:endParaRPr lang="en-US"/>
        </a:p>
      </dgm:t>
    </dgm:pt>
    <dgm:pt modelId="{9EB773CD-5155-AE49-A39A-DB646F837512}" type="pres">
      <dgm:prSet presAssocID="{08F38FFA-8ADF-244C-B24E-9DC9EBBE1C4A}" presName="descendantText" presStyleLbl="alignAccFollowNode1" presStyleIdx="2" presStyleCnt="4">
        <dgm:presLayoutVars>
          <dgm:bulletEnabled val="1"/>
        </dgm:presLayoutVars>
      </dgm:prSet>
      <dgm:spPr/>
      <dgm:t>
        <a:bodyPr/>
        <a:lstStyle/>
        <a:p>
          <a:endParaRPr lang="en-US"/>
        </a:p>
      </dgm:t>
    </dgm:pt>
    <dgm:pt modelId="{56ED33A7-3B1B-1949-A021-EBC6A625EA93}" type="pres">
      <dgm:prSet presAssocID="{EF949317-1634-8C48-A6B0-543CEA09999F}" presName="sp" presStyleCnt="0"/>
      <dgm:spPr/>
    </dgm:pt>
    <dgm:pt modelId="{950DC070-145A-CE41-B596-BBE10477CBEA}" type="pres">
      <dgm:prSet presAssocID="{30ADB79F-CA4C-6F4A-A35A-DE0761546418}" presName="linNode" presStyleCnt="0"/>
      <dgm:spPr/>
    </dgm:pt>
    <dgm:pt modelId="{4060CB25-2046-3047-B345-AC66DC2A7D59}" type="pres">
      <dgm:prSet presAssocID="{30ADB79F-CA4C-6F4A-A35A-DE0761546418}" presName="parentText" presStyleLbl="node1" presStyleIdx="3" presStyleCnt="4">
        <dgm:presLayoutVars>
          <dgm:chMax val="1"/>
          <dgm:bulletEnabled val="1"/>
        </dgm:presLayoutVars>
      </dgm:prSet>
      <dgm:spPr/>
      <dgm:t>
        <a:bodyPr/>
        <a:lstStyle/>
        <a:p>
          <a:endParaRPr lang="en-US"/>
        </a:p>
      </dgm:t>
    </dgm:pt>
    <dgm:pt modelId="{AF865629-E949-B24E-AF0F-CDFF322825BD}" type="pres">
      <dgm:prSet presAssocID="{30ADB79F-CA4C-6F4A-A35A-DE0761546418}" presName="descendantText" presStyleLbl="alignAccFollowNode1" presStyleIdx="3" presStyleCnt="4">
        <dgm:presLayoutVars>
          <dgm:bulletEnabled val="1"/>
        </dgm:presLayoutVars>
      </dgm:prSet>
      <dgm:spPr/>
      <dgm:t>
        <a:bodyPr/>
        <a:lstStyle/>
        <a:p>
          <a:endParaRPr lang="en-US"/>
        </a:p>
      </dgm:t>
    </dgm:pt>
  </dgm:ptLst>
  <dgm:cxnLst>
    <dgm:cxn modelId="{D82CA145-A2E3-694F-8DA8-9F347C5A584E}" type="presOf" srcId="{F29AC745-5B80-1540-A77A-8EFC6343F5CF}" destId="{E9892E3E-9DF2-BD4B-A6CD-F416208DABBC}" srcOrd="0" destOrd="0" presId="urn:microsoft.com/office/officeart/2005/8/layout/vList5"/>
    <dgm:cxn modelId="{5119D51F-728E-F44A-A583-B918C5A307D4}" type="presOf" srcId="{8A23DCF8-72E3-144A-A633-71F28C732000}" destId="{E5A23CB2-A4A0-DF49-9E42-3BBF47D1B5A0}" srcOrd="0" destOrd="0" presId="urn:microsoft.com/office/officeart/2005/8/layout/vList5"/>
    <dgm:cxn modelId="{E32FB86D-8CDD-E441-B7DF-D4CF624D4B95}" srcId="{08F38FFA-8ADF-244C-B24E-9DC9EBBE1C4A}" destId="{CC1C70FB-85AF-6244-B643-6B95499E6E93}" srcOrd="0" destOrd="0" parTransId="{DB776C5B-EF5D-6D4B-BB9A-C34BC253264F}" sibTransId="{5735F4B0-1362-2E41-9B9D-9009230C3363}"/>
    <dgm:cxn modelId="{411D9971-F50C-EA49-99F7-8DAD5C7BAF68}" type="presOf" srcId="{30ADB79F-CA4C-6F4A-A35A-DE0761546418}" destId="{4060CB25-2046-3047-B345-AC66DC2A7D59}" srcOrd="0" destOrd="0" presId="urn:microsoft.com/office/officeart/2005/8/layout/vList5"/>
    <dgm:cxn modelId="{34439DAA-AACE-1F48-BCD5-A061B0AFD3F8}" srcId="{684654ED-11BD-C940-9C72-F844DFF81F0E}" destId="{F29AC745-5B80-1540-A77A-8EFC6343F5CF}" srcOrd="0" destOrd="0" parTransId="{E0733D8E-7962-234C-810C-90C4C4DF3E31}" sibTransId="{CB541CEA-6765-054F-94D6-EA9035F2DB48}"/>
    <dgm:cxn modelId="{862E9881-04D2-1549-831C-5C2E7FDCAF96}" type="presOf" srcId="{CC1C70FB-85AF-6244-B643-6B95499E6E93}" destId="{9EB773CD-5155-AE49-A39A-DB646F837512}" srcOrd="0" destOrd="0" presId="urn:microsoft.com/office/officeart/2005/8/layout/vList5"/>
    <dgm:cxn modelId="{2ED8735D-059E-A440-8ED3-666BEB46165C}" type="presOf" srcId="{6B08B88F-A009-1948-9A73-AB7494904C9E}" destId="{44488AAB-A78F-8047-B4DF-837F0C5AD89D}" srcOrd="0" destOrd="0" presId="urn:microsoft.com/office/officeart/2005/8/layout/vList5"/>
    <dgm:cxn modelId="{16398D4C-26B7-794D-829E-D81E2A24715B}" srcId="{8A23DCF8-72E3-144A-A633-71F28C732000}" destId="{08F38FFA-8ADF-244C-B24E-9DC9EBBE1C4A}" srcOrd="2" destOrd="0" parTransId="{7E87CB23-FAAC-B546-B850-2DB1E9D89BA2}" sibTransId="{EF949317-1634-8C48-A6B0-543CEA09999F}"/>
    <dgm:cxn modelId="{21C33BDF-CACE-0F4D-BB0A-0771A61AF058}" srcId="{8A23DCF8-72E3-144A-A633-71F28C732000}" destId="{684654ED-11BD-C940-9C72-F844DFF81F0E}" srcOrd="1" destOrd="0" parTransId="{3EB481BD-EEE5-894D-986B-49F64ADBCD4B}" sibTransId="{CE6651BB-25BA-274D-9E08-EC94B1877C65}"/>
    <dgm:cxn modelId="{1D749D12-4B04-A440-9661-EEA1A922595F}" type="presOf" srcId="{51CBC6AB-F765-0E48-BAB6-3306A69BFB80}" destId="{AF865629-E949-B24E-AF0F-CDFF322825BD}" srcOrd="0" destOrd="0" presId="urn:microsoft.com/office/officeart/2005/8/layout/vList5"/>
    <dgm:cxn modelId="{83A57E6C-1020-7642-8FB5-FD7A8F73221C}" srcId="{6B08B88F-A009-1948-9A73-AB7494904C9E}" destId="{85A25129-D75F-8547-9C34-AB3C73204E9D}" srcOrd="1" destOrd="0" parTransId="{18809EE1-A86D-CF4F-B0CE-9891BBCC5EB7}" sibTransId="{BB8F67A8-EB49-8E4C-855F-5A0354C6E9E1}"/>
    <dgm:cxn modelId="{D11F5749-0EF5-454B-B549-A77BBA8FC2EE}" srcId="{30ADB79F-CA4C-6F4A-A35A-DE0761546418}" destId="{51CBC6AB-F765-0E48-BAB6-3306A69BFB80}" srcOrd="0" destOrd="0" parTransId="{4FB1C887-E474-F149-AF8A-C71581115502}" sibTransId="{630C2376-8BC4-604A-8CFA-8E02CE2826BE}"/>
    <dgm:cxn modelId="{BCB84A2D-559B-C24F-AB0C-B91D6622BE68}" srcId="{8A23DCF8-72E3-144A-A633-71F28C732000}" destId="{6B08B88F-A009-1948-9A73-AB7494904C9E}" srcOrd="0" destOrd="0" parTransId="{BABD4BF5-0E42-354D-A9E1-85E860D66F46}" sibTransId="{4F397F3A-444F-734E-BDEE-61A6DF37E628}"/>
    <dgm:cxn modelId="{436B4A1E-20D9-3B43-BC32-A45D09F45486}" type="presOf" srcId="{08F38FFA-8ADF-244C-B24E-9DC9EBBE1C4A}" destId="{2CDB3922-7DE2-9442-911D-A27BD9574D07}" srcOrd="0" destOrd="0" presId="urn:microsoft.com/office/officeart/2005/8/layout/vList5"/>
    <dgm:cxn modelId="{B48477C2-A6A0-8647-BCA5-EB3291B8EC62}" type="presOf" srcId="{E9FDC65B-0D60-1F4F-B97F-0EA7C0235755}" destId="{AA6F287F-54BE-A94E-BE50-7A86606A3A77}" srcOrd="0" destOrd="0" presId="urn:microsoft.com/office/officeart/2005/8/layout/vList5"/>
    <dgm:cxn modelId="{0838DE41-FF38-B04D-B0AC-F4CD22412947}" type="presOf" srcId="{85A25129-D75F-8547-9C34-AB3C73204E9D}" destId="{AA6F287F-54BE-A94E-BE50-7A86606A3A77}" srcOrd="0" destOrd="1" presId="urn:microsoft.com/office/officeart/2005/8/layout/vList5"/>
    <dgm:cxn modelId="{77345D43-3A60-B146-A5D5-0D744B8317D4}" srcId="{6B08B88F-A009-1948-9A73-AB7494904C9E}" destId="{E9FDC65B-0D60-1F4F-B97F-0EA7C0235755}" srcOrd="0" destOrd="0" parTransId="{C4EB62D4-2F13-3D4A-A46E-576FFAFFC107}" sibTransId="{FB66449C-9275-984F-A3F3-55052371A716}"/>
    <dgm:cxn modelId="{7CF4FD84-92C8-CB47-915C-E5C062209235}" srcId="{8A23DCF8-72E3-144A-A633-71F28C732000}" destId="{30ADB79F-CA4C-6F4A-A35A-DE0761546418}" srcOrd="3" destOrd="0" parTransId="{19330D82-32F4-C344-B9C8-258F409B90D0}" sibTransId="{6D2724A0-2B2E-5D48-B49A-5179AE5B6F9F}"/>
    <dgm:cxn modelId="{CB8A5855-FBA5-8242-B066-73017C3F2C66}" type="presOf" srcId="{684654ED-11BD-C940-9C72-F844DFF81F0E}" destId="{0E6340F7-C0A4-1F48-82F3-FF986F32634E}" srcOrd="0" destOrd="0" presId="urn:microsoft.com/office/officeart/2005/8/layout/vList5"/>
    <dgm:cxn modelId="{5E47184A-46BB-4E44-A031-13467F0417A0}" type="presParOf" srcId="{E5A23CB2-A4A0-DF49-9E42-3BBF47D1B5A0}" destId="{71B9D93E-FAA9-414C-B8E8-FBBB7988FD16}" srcOrd="0" destOrd="0" presId="urn:microsoft.com/office/officeart/2005/8/layout/vList5"/>
    <dgm:cxn modelId="{9A63D692-1BB2-9D4B-9321-F5D9B26BC28A}" type="presParOf" srcId="{71B9D93E-FAA9-414C-B8E8-FBBB7988FD16}" destId="{44488AAB-A78F-8047-B4DF-837F0C5AD89D}" srcOrd="0" destOrd="0" presId="urn:microsoft.com/office/officeart/2005/8/layout/vList5"/>
    <dgm:cxn modelId="{FF0FAA94-476A-D648-B5D4-3D7AB43012D4}" type="presParOf" srcId="{71B9D93E-FAA9-414C-B8E8-FBBB7988FD16}" destId="{AA6F287F-54BE-A94E-BE50-7A86606A3A77}" srcOrd="1" destOrd="0" presId="urn:microsoft.com/office/officeart/2005/8/layout/vList5"/>
    <dgm:cxn modelId="{D4813CA4-C04A-D944-954F-033337FA52D3}" type="presParOf" srcId="{E5A23CB2-A4A0-DF49-9E42-3BBF47D1B5A0}" destId="{4F7C0ABC-23B8-3049-98D3-D0761945FFB7}" srcOrd="1" destOrd="0" presId="urn:microsoft.com/office/officeart/2005/8/layout/vList5"/>
    <dgm:cxn modelId="{974FE9F6-2065-B048-BB3F-DB55B5C94C68}" type="presParOf" srcId="{E5A23CB2-A4A0-DF49-9E42-3BBF47D1B5A0}" destId="{6345C142-429E-F84C-A676-C061FB483709}" srcOrd="2" destOrd="0" presId="urn:microsoft.com/office/officeart/2005/8/layout/vList5"/>
    <dgm:cxn modelId="{BB61B8E2-D87C-C147-959D-55FA5F50E7A7}" type="presParOf" srcId="{6345C142-429E-F84C-A676-C061FB483709}" destId="{0E6340F7-C0A4-1F48-82F3-FF986F32634E}" srcOrd="0" destOrd="0" presId="urn:microsoft.com/office/officeart/2005/8/layout/vList5"/>
    <dgm:cxn modelId="{574F6899-3CB5-6444-995E-D0F17593E2FB}" type="presParOf" srcId="{6345C142-429E-F84C-A676-C061FB483709}" destId="{E9892E3E-9DF2-BD4B-A6CD-F416208DABBC}" srcOrd="1" destOrd="0" presId="urn:microsoft.com/office/officeart/2005/8/layout/vList5"/>
    <dgm:cxn modelId="{78F7DE80-2065-6A46-BB5E-81BD2C0C5F77}" type="presParOf" srcId="{E5A23CB2-A4A0-DF49-9E42-3BBF47D1B5A0}" destId="{579319DA-FCDA-4D45-B509-8207E13003A1}" srcOrd="3" destOrd="0" presId="urn:microsoft.com/office/officeart/2005/8/layout/vList5"/>
    <dgm:cxn modelId="{6327400D-9B23-F648-9B75-3C8BB16ECEBA}" type="presParOf" srcId="{E5A23CB2-A4A0-DF49-9E42-3BBF47D1B5A0}" destId="{A505A33B-B8BE-CE41-84D2-939A4BC6EBEA}" srcOrd="4" destOrd="0" presId="urn:microsoft.com/office/officeart/2005/8/layout/vList5"/>
    <dgm:cxn modelId="{FB9F14DB-1D7D-F04F-97DA-4937BB3C1EC7}" type="presParOf" srcId="{A505A33B-B8BE-CE41-84D2-939A4BC6EBEA}" destId="{2CDB3922-7DE2-9442-911D-A27BD9574D07}" srcOrd="0" destOrd="0" presId="urn:microsoft.com/office/officeart/2005/8/layout/vList5"/>
    <dgm:cxn modelId="{36D9CDE4-5F83-DE4A-BDE2-DB9E6E089782}" type="presParOf" srcId="{A505A33B-B8BE-CE41-84D2-939A4BC6EBEA}" destId="{9EB773CD-5155-AE49-A39A-DB646F837512}" srcOrd="1" destOrd="0" presId="urn:microsoft.com/office/officeart/2005/8/layout/vList5"/>
    <dgm:cxn modelId="{4541F785-3779-0A40-AC0B-475D0AF7083E}" type="presParOf" srcId="{E5A23CB2-A4A0-DF49-9E42-3BBF47D1B5A0}" destId="{56ED33A7-3B1B-1949-A021-EBC6A625EA93}" srcOrd="5" destOrd="0" presId="urn:microsoft.com/office/officeart/2005/8/layout/vList5"/>
    <dgm:cxn modelId="{8422EA84-691A-9545-BD55-EAC1EA8C3F97}" type="presParOf" srcId="{E5A23CB2-A4A0-DF49-9E42-3BBF47D1B5A0}" destId="{950DC070-145A-CE41-B596-BBE10477CBEA}" srcOrd="6" destOrd="0" presId="urn:microsoft.com/office/officeart/2005/8/layout/vList5"/>
    <dgm:cxn modelId="{93CC3C52-DBFE-7D41-9EBC-8F4110B5EC1A}" type="presParOf" srcId="{950DC070-145A-CE41-B596-BBE10477CBEA}" destId="{4060CB25-2046-3047-B345-AC66DC2A7D59}" srcOrd="0" destOrd="0" presId="urn:microsoft.com/office/officeart/2005/8/layout/vList5"/>
    <dgm:cxn modelId="{39C98B0B-2AD9-8E4C-9F32-F1B4D4363E4C}" type="presParOf" srcId="{950DC070-145A-CE41-B596-BBE10477CBEA}" destId="{AF865629-E949-B24E-AF0F-CDFF322825B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01539A-5051-EC48-8A82-834F18ADEDD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AF6D1B2-990C-DE42-8049-D062E5F41D23}">
      <dgm:prSet phldrT="[Text]" custT="1"/>
      <dgm:spPr/>
      <dgm:t>
        <a:bodyPr/>
        <a:lstStyle/>
        <a:p>
          <a:r>
            <a:rPr lang="en-US" sz="1600" b="1" dirty="0">
              <a:effectLst>
                <a:outerShdw blurRad="38100" dist="38100" dir="2700000" algn="tl">
                  <a:srgbClr val="000000">
                    <a:alpha val="43137"/>
                  </a:srgbClr>
                </a:outerShdw>
              </a:effectLst>
            </a:rPr>
            <a:t>Two specific authentication services are defined in X.800:</a:t>
          </a:r>
        </a:p>
      </dgm:t>
    </dgm:pt>
    <dgm:pt modelId="{05049BDB-EC85-DF4A-9B1D-4A9164DE2742}" type="parTrans" cxnId="{179A0A0E-245F-5C42-9FEE-FB0CC790B3D4}">
      <dgm:prSet/>
      <dgm:spPr/>
      <dgm:t>
        <a:bodyPr/>
        <a:lstStyle/>
        <a:p>
          <a:endParaRPr lang="en-US"/>
        </a:p>
      </dgm:t>
    </dgm:pt>
    <dgm:pt modelId="{5CDDC435-BA27-0F4A-9BED-95F4A32C7E4A}" type="sibTrans" cxnId="{179A0A0E-245F-5C42-9FEE-FB0CC790B3D4}">
      <dgm:prSet/>
      <dgm:spPr/>
      <dgm:t>
        <a:bodyPr/>
        <a:lstStyle/>
        <a:p>
          <a:endParaRPr lang="en-US"/>
        </a:p>
      </dgm:t>
    </dgm:pt>
    <dgm:pt modelId="{A69C24B3-FE79-5F4F-B491-8B287CD690F0}">
      <dgm:prSet/>
      <dgm:spPr/>
      <dgm:t>
        <a:bodyPr/>
        <a:lstStyle/>
        <a:p>
          <a:r>
            <a:rPr lang="en-US" b="1" dirty="0"/>
            <a:t>Peer entity authentication</a:t>
          </a:r>
        </a:p>
      </dgm:t>
    </dgm:pt>
    <dgm:pt modelId="{5FB57DA3-06CE-F645-8D08-1F754FAD6785}" type="parTrans" cxnId="{39499BB2-4AC9-7D4F-B79C-88588D17A0BA}">
      <dgm:prSet/>
      <dgm:spPr/>
      <dgm:t>
        <a:bodyPr/>
        <a:lstStyle/>
        <a:p>
          <a:endParaRPr lang="en-US"/>
        </a:p>
      </dgm:t>
    </dgm:pt>
    <dgm:pt modelId="{20C83FF1-7EAA-D44E-9582-1F2A9FFBA55F}" type="sibTrans" cxnId="{39499BB2-4AC9-7D4F-B79C-88588D17A0BA}">
      <dgm:prSet/>
      <dgm:spPr/>
      <dgm:t>
        <a:bodyPr/>
        <a:lstStyle/>
        <a:p>
          <a:endParaRPr lang="en-US"/>
        </a:p>
      </dgm:t>
    </dgm:pt>
    <dgm:pt modelId="{5F3454E3-C413-724A-AD0A-DA53D7DE7FFA}">
      <dgm:prSet/>
      <dgm:spPr/>
      <dgm:t>
        <a:bodyPr/>
        <a:lstStyle/>
        <a:p>
          <a:r>
            <a:rPr lang="en-US" b="1" dirty="0"/>
            <a:t>Data origin authentication</a:t>
          </a:r>
        </a:p>
      </dgm:t>
    </dgm:pt>
    <dgm:pt modelId="{92C32A11-DCC9-9543-B2B4-98D06438A3CE}" type="parTrans" cxnId="{5076565F-986E-AE42-A4C6-A6887D34D477}">
      <dgm:prSet/>
      <dgm:spPr/>
      <dgm:t>
        <a:bodyPr/>
        <a:lstStyle/>
        <a:p>
          <a:endParaRPr lang="en-US"/>
        </a:p>
      </dgm:t>
    </dgm:pt>
    <dgm:pt modelId="{077164CC-5AC7-6544-BF6C-61F302B85BC5}" type="sibTrans" cxnId="{5076565F-986E-AE42-A4C6-A6887D34D477}">
      <dgm:prSet/>
      <dgm:spPr/>
      <dgm:t>
        <a:bodyPr/>
        <a:lstStyle/>
        <a:p>
          <a:endParaRPr lang="en-US"/>
        </a:p>
      </dgm:t>
    </dgm:pt>
    <dgm:pt modelId="{51CFFA34-E468-444D-8882-D5194AFA75F6}" type="pres">
      <dgm:prSet presAssocID="{5E01539A-5051-EC48-8A82-834F18ADEDDB}" presName="Name0" presStyleCnt="0">
        <dgm:presLayoutVars>
          <dgm:dir/>
          <dgm:animLvl val="lvl"/>
          <dgm:resizeHandles val="exact"/>
        </dgm:presLayoutVars>
      </dgm:prSet>
      <dgm:spPr/>
      <dgm:t>
        <a:bodyPr/>
        <a:lstStyle/>
        <a:p>
          <a:endParaRPr lang="en-US"/>
        </a:p>
      </dgm:t>
    </dgm:pt>
    <dgm:pt modelId="{227B33C8-49AD-2949-81AD-91D832F97EF7}" type="pres">
      <dgm:prSet presAssocID="{6AF6D1B2-990C-DE42-8049-D062E5F41D23}" presName="composite" presStyleCnt="0"/>
      <dgm:spPr/>
    </dgm:pt>
    <dgm:pt modelId="{1A63D57E-BD21-BD4F-AD59-FF51C76AFE55}" type="pres">
      <dgm:prSet presAssocID="{6AF6D1B2-990C-DE42-8049-D062E5F41D23}" presName="parTx" presStyleLbl="alignNode1" presStyleIdx="0" presStyleCnt="1" custScaleY="123108" custLinFactNeighborX="-1948" custLinFactNeighborY="-89207">
        <dgm:presLayoutVars>
          <dgm:chMax val="0"/>
          <dgm:chPref val="0"/>
          <dgm:bulletEnabled val="1"/>
        </dgm:presLayoutVars>
      </dgm:prSet>
      <dgm:spPr/>
      <dgm:t>
        <a:bodyPr/>
        <a:lstStyle/>
        <a:p>
          <a:endParaRPr lang="en-US"/>
        </a:p>
      </dgm:t>
    </dgm:pt>
    <dgm:pt modelId="{0327DD84-63DC-3D4B-88CB-97969678C59D}" type="pres">
      <dgm:prSet presAssocID="{6AF6D1B2-990C-DE42-8049-D062E5F41D23}" presName="desTx" presStyleLbl="alignAccFollowNode1" presStyleIdx="0" presStyleCnt="1">
        <dgm:presLayoutVars>
          <dgm:bulletEnabled val="1"/>
        </dgm:presLayoutVars>
      </dgm:prSet>
      <dgm:spPr/>
      <dgm:t>
        <a:bodyPr/>
        <a:lstStyle/>
        <a:p>
          <a:endParaRPr lang="en-US"/>
        </a:p>
      </dgm:t>
    </dgm:pt>
  </dgm:ptLst>
  <dgm:cxnLst>
    <dgm:cxn modelId="{179A0A0E-245F-5C42-9FEE-FB0CC790B3D4}" srcId="{5E01539A-5051-EC48-8A82-834F18ADEDDB}" destId="{6AF6D1B2-990C-DE42-8049-D062E5F41D23}" srcOrd="0" destOrd="0" parTransId="{05049BDB-EC85-DF4A-9B1D-4A9164DE2742}" sibTransId="{5CDDC435-BA27-0F4A-9BED-95F4A32C7E4A}"/>
    <dgm:cxn modelId="{39499BB2-4AC9-7D4F-B79C-88588D17A0BA}" srcId="{6AF6D1B2-990C-DE42-8049-D062E5F41D23}" destId="{A69C24B3-FE79-5F4F-B491-8B287CD690F0}" srcOrd="0" destOrd="0" parTransId="{5FB57DA3-06CE-F645-8D08-1F754FAD6785}" sibTransId="{20C83FF1-7EAA-D44E-9582-1F2A9FFBA55F}"/>
    <dgm:cxn modelId="{7BC3FAA1-86DE-3D41-BB0C-3EB95031087F}" type="presOf" srcId="{5E01539A-5051-EC48-8A82-834F18ADEDDB}" destId="{51CFFA34-E468-444D-8882-D5194AFA75F6}" srcOrd="0" destOrd="0" presId="urn:microsoft.com/office/officeart/2005/8/layout/hList1"/>
    <dgm:cxn modelId="{B917244D-D8C0-204C-B156-8DABE4F7E683}" type="presOf" srcId="{5F3454E3-C413-724A-AD0A-DA53D7DE7FFA}" destId="{0327DD84-63DC-3D4B-88CB-97969678C59D}" srcOrd="0" destOrd="1" presId="urn:microsoft.com/office/officeart/2005/8/layout/hList1"/>
    <dgm:cxn modelId="{64A8F5C6-B9BE-524A-9779-0001813564FB}" type="presOf" srcId="{A69C24B3-FE79-5F4F-B491-8B287CD690F0}" destId="{0327DD84-63DC-3D4B-88CB-97969678C59D}" srcOrd="0" destOrd="0" presId="urn:microsoft.com/office/officeart/2005/8/layout/hList1"/>
    <dgm:cxn modelId="{2CCCAF6A-5107-CB4A-B621-BC69D1C2DACA}" type="presOf" srcId="{6AF6D1B2-990C-DE42-8049-D062E5F41D23}" destId="{1A63D57E-BD21-BD4F-AD59-FF51C76AFE55}" srcOrd="0" destOrd="0" presId="urn:microsoft.com/office/officeart/2005/8/layout/hList1"/>
    <dgm:cxn modelId="{5076565F-986E-AE42-A4C6-A6887D34D477}" srcId="{6AF6D1B2-990C-DE42-8049-D062E5F41D23}" destId="{5F3454E3-C413-724A-AD0A-DA53D7DE7FFA}" srcOrd="1" destOrd="0" parTransId="{92C32A11-DCC9-9543-B2B4-98D06438A3CE}" sibTransId="{077164CC-5AC7-6544-BF6C-61F302B85BC5}"/>
    <dgm:cxn modelId="{F033EADE-A6CB-E04B-A77F-714E66C768DD}" type="presParOf" srcId="{51CFFA34-E468-444D-8882-D5194AFA75F6}" destId="{227B33C8-49AD-2949-81AD-91D832F97EF7}" srcOrd="0" destOrd="0" presId="urn:microsoft.com/office/officeart/2005/8/layout/hList1"/>
    <dgm:cxn modelId="{EE268C79-432F-064B-8F09-F276256F0C93}" type="presParOf" srcId="{227B33C8-49AD-2949-81AD-91D832F97EF7}" destId="{1A63D57E-BD21-BD4F-AD59-FF51C76AFE55}" srcOrd="0" destOrd="0" presId="urn:microsoft.com/office/officeart/2005/8/layout/hList1"/>
    <dgm:cxn modelId="{8507C02F-7455-264F-950D-16245E6BC90E}" type="presParOf" srcId="{227B33C8-49AD-2949-81AD-91D832F97EF7}" destId="{0327DD84-63DC-3D4B-88CB-97969678C59D}" srcOrd="1" destOrd="0" presId="urn:microsoft.com/office/officeart/2005/8/layout/hList1"/>
  </dgm:cxnLst>
  <dgm:bg/>
  <dgm:whole>
    <a:ln w="22225">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40BB69-795F-DC44-9039-EFE386C8DA42}" type="doc">
      <dgm:prSet loTypeId="urn:microsoft.com/office/officeart/2005/8/layout/target3" loCatId="relationship" qsTypeId="urn:microsoft.com/office/officeart/2005/8/quickstyle/simple3" qsCatId="simple" csTypeId="urn:microsoft.com/office/officeart/2005/8/colors/accent1_2" csCatId="accent1" phldr="1"/>
      <dgm:spPr/>
      <dgm:t>
        <a:bodyPr/>
        <a:lstStyle/>
        <a:p>
          <a:endParaRPr lang="en-US"/>
        </a:p>
      </dgm:t>
    </dgm:pt>
    <dgm:pt modelId="{78604162-7F55-C047-BE94-13ED11E97062}">
      <dgm:prSet/>
      <dgm:spPr/>
      <dgm:t>
        <a:bodyPr/>
        <a:lstStyle/>
        <a:p>
          <a:pPr rtl="0"/>
          <a:r>
            <a:rPr lang="en-US" dirty="0"/>
            <a:t>Can apply to a stream of messages, a single message, or selected fields within a message</a:t>
          </a:r>
        </a:p>
      </dgm:t>
    </dgm:pt>
    <dgm:pt modelId="{633A7DFD-9686-A442-916C-11E66333C626}" type="parTrans" cxnId="{F269C7C7-02E8-7144-85BC-5A10F1C0EBED}">
      <dgm:prSet/>
      <dgm:spPr/>
      <dgm:t>
        <a:bodyPr/>
        <a:lstStyle/>
        <a:p>
          <a:endParaRPr lang="en-US"/>
        </a:p>
      </dgm:t>
    </dgm:pt>
    <dgm:pt modelId="{DA04DC4C-5D65-2448-AC1C-B6B53BDD2F97}" type="sibTrans" cxnId="{F269C7C7-02E8-7144-85BC-5A10F1C0EBED}">
      <dgm:prSet/>
      <dgm:spPr/>
      <dgm:t>
        <a:bodyPr/>
        <a:lstStyle/>
        <a:p>
          <a:endParaRPr lang="en-US"/>
        </a:p>
      </dgm:t>
    </dgm:pt>
    <dgm:pt modelId="{EACD3E88-C1DE-AD4D-ABD5-C72E5F9F6EF2}">
      <dgm:prSet/>
      <dgm:spPr/>
      <dgm:t>
        <a:bodyPr/>
        <a:lstStyle/>
        <a:p>
          <a:pPr rtl="0"/>
          <a:r>
            <a:rPr lang="en-US" dirty="0"/>
            <a:t>Connection-oriented integrity service deals with a stream of messages and assures that messages are received as sent with no duplication, insertion, modification, reordering, or replays</a:t>
          </a:r>
        </a:p>
      </dgm:t>
    </dgm:pt>
    <dgm:pt modelId="{B2ACB307-BE4D-F74B-BB65-CD2BA8FAAC9B}" type="parTrans" cxnId="{9DE49B1B-A120-5942-975D-B7C77A415DC3}">
      <dgm:prSet/>
      <dgm:spPr/>
      <dgm:t>
        <a:bodyPr/>
        <a:lstStyle/>
        <a:p>
          <a:endParaRPr lang="en-US"/>
        </a:p>
      </dgm:t>
    </dgm:pt>
    <dgm:pt modelId="{9BD7C4EC-B487-9B40-959A-D29C0522FA75}" type="sibTrans" cxnId="{9DE49B1B-A120-5942-975D-B7C77A415DC3}">
      <dgm:prSet/>
      <dgm:spPr/>
      <dgm:t>
        <a:bodyPr/>
        <a:lstStyle/>
        <a:p>
          <a:endParaRPr lang="en-US"/>
        </a:p>
      </dgm:t>
    </dgm:pt>
    <dgm:pt modelId="{88515058-E016-784D-86C9-F8BFA4539E65}">
      <dgm:prSet/>
      <dgm:spPr/>
      <dgm:t>
        <a:bodyPr/>
        <a:lstStyle/>
        <a:p>
          <a:pPr rtl="0"/>
          <a:r>
            <a:rPr lang="en-US" dirty="0"/>
            <a:t>A connectionless integrity service deals with individual messages without regard to any larger context and generally provides protection against message modification only</a:t>
          </a:r>
        </a:p>
      </dgm:t>
    </dgm:pt>
    <dgm:pt modelId="{0F303553-D7CD-8346-83F5-CE5CF40836AA}" type="parTrans" cxnId="{5AC8B4FA-211D-824C-AFE4-280EDC6B5987}">
      <dgm:prSet/>
      <dgm:spPr/>
      <dgm:t>
        <a:bodyPr/>
        <a:lstStyle/>
        <a:p>
          <a:endParaRPr lang="en-US"/>
        </a:p>
      </dgm:t>
    </dgm:pt>
    <dgm:pt modelId="{1CC71872-B62A-1840-9C56-D71664F86403}" type="sibTrans" cxnId="{5AC8B4FA-211D-824C-AFE4-280EDC6B5987}">
      <dgm:prSet/>
      <dgm:spPr/>
      <dgm:t>
        <a:bodyPr/>
        <a:lstStyle/>
        <a:p>
          <a:endParaRPr lang="en-US"/>
        </a:p>
      </dgm:t>
    </dgm:pt>
    <dgm:pt modelId="{C45F6EED-CF4E-0E44-92A7-E9EAFC55CADD}" type="pres">
      <dgm:prSet presAssocID="{7840BB69-795F-DC44-9039-EFE386C8DA42}" presName="Name0" presStyleCnt="0">
        <dgm:presLayoutVars>
          <dgm:chMax val="7"/>
          <dgm:dir/>
          <dgm:animLvl val="lvl"/>
          <dgm:resizeHandles val="exact"/>
        </dgm:presLayoutVars>
      </dgm:prSet>
      <dgm:spPr/>
      <dgm:t>
        <a:bodyPr/>
        <a:lstStyle/>
        <a:p>
          <a:endParaRPr lang="en-US"/>
        </a:p>
      </dgm:t>
    </dgm:pt>
    <dgm:pt modelId="{BF5CE519-0303-A744-892D-6CF27E5E4D64}" type="pres">
      <dgm:prSet presAssocID="{78604162-7F55-C047-BE94-13ED11E97062}" presName="circle1" presStyleLbl="node1" presStyleIdx="0" presStyleCnt="3"/>
      <dgm:spPr/>
    </dgm:pt>
    <dgm:pt modelId="{24D852AE-2FB4-F642-9D5B-4098CEC249D8}" type="pres">
      <dgm:prSet presAssocID="{78604162-7F55-C047-BE94-13ED11E97062}" presName="space" presStyleCnt="0"/>
      <dgm:spPr/>
    </dgm:pt>
    <dgm:pt modelId="{EB9D8600-0FC6-CF44-8D37-7ABEE0F4BC87}" type="pres">
      <dgm:prSet presAssocID="{78604162-7F55-C047-BE94-13ED11E97062}" presName="rect1" presStyleLbl="alignAcc1" presStyleIdx="0" presStyleCnt="3"/>
      <dgm:spPr/>
      <dgm:t>
        <a:bodyPr/>
        <a:lstStyle/>
        <a:p>
          <a:endParaRPr lang="en-US"/>
        </a:p>
      </dgm:t>
    </dgm:pt>
    <dgm:pt modelId="{D3995856-484C-EC4F-92D4-0F7F517BC87B}" type="pres">
      <dgm:prSet presAssocID="{EACD3E88-C1DE-AD4D-ABD5-C72E5F9F6EF2}" presName="vertSpace2" presStyleLbl="node1" presStyleIdx="0" presStyleCnt="3"/>
      <dgm:spPr/>
    </dgm:pt>
    <dgm:pt modelId="{460B7F3E-CECD-1E45-A060-CEEBADF883A5}" type="pres">
      <dgm:prSet presAssocID="{EACD3E88-C1DE-AD4D-ABD5-C72E5F9F6EF2}" presName="circle2" presStyleLbl="node1" presStyleIdx="1" presStyleCnt="3"/>
      <dgm:spPr/>
    </dgm:pt>
    <dgm:pt modelId="{1FEB0DB6-FA4E-CF4E-8B72-2D86613E2D39}" type="pres">
      <dgm:prSet presAssocID="{EACD3E88-C1DE-AD4D-ABD5-C72E5F9F6EF2}" presName="rect2" presStyleLbl="alignAcc1" presStyleIdx="1" presStyleCnt="3"/>
      <dgm:spPr/>
      <dgm:t>
        <a:bodyPr/>
        <a:lstStyle/>
        <a:p>
          <a:endParaRPr lang="en-US"/>
        </a:p>
      </dgm:t>
    </dgm:pt>
    <dgm:pt modelId="{96EB837B-31E5-BF4F-AA22-C7D317AE6937}" type="pres">
      <dgm:prSet presAssocID="{88515058-E016-784D-86C9-F8BFA4539E65}" presName="vertSpace3" presStyleLbl="node1" presStyleIdx="1" presStyleCnt="3"/>
      <dgm:spPr/>
    </dgm:pt>
    <dgm:pt modelId="{D880669A-8623-EE4C-BDCE-31DE7DE25528}" type="pres">
      <dgm:prSet presAssocID="{88515058-E016-784D-86C9-F8BFA4539E65}" presName="circle3" presStyleLbl="node1" presStyleIdx="2" presStyleCnt="3"/>
      <dgm:spPr/>
    </dgm:pt>
    <dgm:pt modelId="{6773C79A-A7DA-5D43-9C7B-903C427EC509}" type="pres">
      <dgm:prSet presAssocID="{88515058-E016-784D-86C9-F8BFA4539E65}" presName="rect3" presStyleLbl="alignAcc1" presStyleIdx="2" presStyleCnt="3"/>
      <dgm:spPr/>
      <dgm:t>
        <a:bodyPr/>
        <a:lstStyle/>
        <a:p>
          <a:endParaRPr lang="en-US"/>
        </a:p>
      </dgm:t>
    </dgm:pt>
    <dgm:pt modelId="{2E67184D-F9BA-A749-88A9-C737856676D7}" type="pres">
      <dgm:prSet presAssocID="{78604162-7F55-C047-BE94-13ED11E97062}" presName="rect1ParTxNoCh" presStyleLbl="alignAcc1" presStyleIdx="2" presStyleCnt="3">
        <dgm:presLayoutVars>
          <dgm:chMax val="1"/>
          <dgm:bulletEnabled val="1"/>
        </dgm:presLayoutVars>
      </dgm:prSet>
      <dgm:spPr/>
      <dgm:t>
        <a:bodyPr/>
        <a:lstStyle/>
        <a:p>
          <a:endParaRPr lang="en-US"/>
        </a:p>
      </dgm:t>
    </dgm:pt>
    <dgm:pt modelId="{46B2491C-959D-9341-B5E5-3708E7ECB676}" type="pres">
      <dgm:prSet presAssocID="{EACD3E88-C1DE-AD4D-ABD5-C72E5F9F6EF2}" presName="rect2ParTxNoCh" presStyleLbl="alignAcc1" presStyleIdx="2" presStyleCnt="3">
        <dgm:presLayoutVars>
          <dgm:chMax val="1"/>
          <dgm:bulletEnabled val="1"/>
        </dgm:presLayoutVars>
      </dgm:prSet>
      <dgm:spPr/>
      <dgm:t>
        <a:bodyPr/>
        <a:lstStyle/>
        <a:p>
          <a:endParaRPr lang="en-US"/>
        </a:p>
      </dgm:t>
    </dgm:pt>
    <dgm:pt modelId="{217B241A-14AD-BA4F-86DD-0171E3154DEB}" type="pres">
      <dgm:prSet presAssocID="{88515058-E016-784D-86C9-F8BFA4539E65}" presName="rect3ParTxNoCh" presStyleLbl="alignAcc1" presStyleIdx="2" presStyleCnt="3">
        <dgm:presLayoutVars>
          <dgm:chMax val="1"/>
          <dgm:bulletEnabled val="1"/>
        </dgm:presLayoutVars>
      </dgm:prSet>
      <dgm:spPr/>
      <dgm:t>
        <a:bodyPr/>
        <a:lstStyle/>
        <a:p>
          <a:endParaRPr lang="en-US"/>
        </a:p>
      </dgm:t>
    </dgm:pt>
  </dgm:ptLst>
  <dgm:cxnLst>
    <dgm:cxn modelId="{9DE49B1B-A120-5942-975D-B7C77A415DC3}" srcId="{7840BB69-795F-DC44-9039-EFE386C8DA42}" destId="{EACD3E88-C1DE-AD4D-ABD5-C72E5F9F6EF2}" srcOrd="1" destOrd="0" parTransId="{B2ACB307-BE4D-F74B-BB65-CD2BA8FAAC9B}" sibTransId="{9BD7C4EC-B487-9B40-959A-D29C0522FA75}"/>
    <dgm:cxn modelId="{E907AB8B-7630-444B-9046-C4B9CB2B2A3C}" type="presOf" srcId="{7840BB69-795F-DC44-9039-EFE386C8DA42}" destId="{C45F6EED-CF4E-0E44-92A7-E9EAFC55CADD}" srcOrd="0" destOrd="0" presId="urn:microsoft.com/office/officeart/2005/8/layout/target3"/>
    <dgm:cxn modelId="{CEDC9331-EC22-0542-A6A7-EFCFB43A8357}" type="presOf" srcId="{88515058-E016-784D-86C9-F8BFA4539E65}" destId="{217B241A-14AD-BA4F-86DD-0171E3154DEB}" srcOrd="1" destOrd="0" presId="urn:microsoft.com/office/officeart/2005/8/layout/target3"/>
    <dgm:cxn modelId="{5AC8B4FA-211D-824C-AFE4-280EDC6B5987}" srcId="{7840BB69-795F-DC44-9039-EFE386C8DA42}" destId="{88515058-E016-784D-86C9-F8BFA4539E65}" srcOrd="2" destOrd="0" parTransId="{0F303553-D7CD-8346-83F5-CE5CF40836AA}" sibTransId="{1CC71872-B62A-1840-9C56-D71664F86403}"/>
    <dgm:cxn modelId="{69A9C1E6-FC15-E745-8EFC-15DDF95FCD9B}" type="presOf" srcId="{88515058-E016-784D-86C9-F8BFA4539E65}" destId="{6773C79A-A7DA-5D43-9C7B-903C427EC509}" srcOrd="0" destOrd="0" presId="urn:microsoft.com/office/officeart/2005/8/layout/target3"/>
    <dgm:cxn modelId="{A922A1FE-6854-F243-9F84-976D96B3C16F}" type="presOf" srcId="{EACD3E88-C1DE-AD4D-ABD5-C72E5F9F6EF2}" destId="{1FEB0DB6-FA4E-CF4E-8B72-2D86613E2D39}" srcOrd="0" destOrd="0" presId="urn:microsoft.com/office/officeart/2005/8/layout/target3"/>
    <dgm:cxn modelId="{077CCCB7-9CE3-224B-9004-9F9394E02E71}" type="presOf" srcId="{78604162-7F55-C047-BE94-13ED11E97062}" destId="{EB9D8600-0FC6-CF44-8D37-7ABEE0F4BC87}" srcOrd="0" destOrd="0" presId="urn:microsoft.com/office/officeart/2005/8/layout/target3"/>
    <dgm:cxn modelId="{88C8C017-345A-AF4B-BF89-FFCBDA0A123A}" type="presOf" srcId="{EACD3E88-C1DE-AD4D-ABD5-C72E5F9F6EF2}" destId="{46B2491C-959D-9341-B5E5-3708E7ECB676}" srcOrd="1" destOrd="0" presId="urn:microsoft.com/office/officeart/2005/8/layout/target3"/>
    <dgm:cxn modelId="{9E5E0E28-339E-2E48-B758-98606CA6D3CA}" type="presOf" srcId="{78604162-7F55-C047-BE94-13ED11E97062}" destId="{2E67184D-F9BA-A749-88A9-C737856676D7}" srcOrd="1" destOrd="0" presId="urn:microsoft.com/office/officeart/2005/8/layout/target3"/>
    <dgm:cxn modelId="{F269C7C7-02E8-7144-85BC-5A10F1C0EBED}" srcId="{7840BB69-795F-DC44-9039-EFE386C8DA42}" destId="{78604162-7F55-C047-BE94-13ED11E97062}" srcOrd="0" destOrd="0" parTransId="{633A7DFD-9686-A442-916C-11E66333C626}" sibTransId="{DA04DC4C-5D65-2448-AC1C-B6B53BDD2F97}"/>
    <dgm:cxn modelId="{634BDB16-CCEA-8E4C-8151-64E9416E6F17}" type="presParOf" srcId="{C45F6EED-CF4E-0E44-92A7-E9EAFC55CADD}" destId="{BF5CE519-0303-A744-892D-6CF27E5E4D64}" srcOrd="0" destOrd="0" presId="urn:microsoft.com/office/officeart/2005/8/layout/target3"/>
    <dgm:cxn modelId="{AB3FF832-D980-174F-99EE-251261E4DC11}" type="presParOf" srcId="{C45F6EED-CF4E-0E44-92A7-E9EAFC55CADD}" destId="{24D852AE-2FB4-F642-9D5B-4098CEC249D8}" srcOrd="1" destOrd="0" presId="urn:microsoft.com/office/officeart/2005/8/layout/target3"/>
    <dgm:cxn modelId="{0A58CD98-553E-0744-8058-63E554D77184}" type="presParOf" srcId="{C45F6EED-CF4E-0E44-92A7-E9EAFC55CADD}" destId="{EB9D8600-0FC6-CF44-8D37-7ABEE0F4BC87}" srcOrd="2" destOrd="0" presId="urn:microsoft.com/office/officeart/2005/8/layout/target3"/>
    <dgm:cxn modelId="{08DB5276-0624-F649-95A4-E1EE4C88562A}" type="presParOf" srcId="{C45F6EED-CF4E-0E44-92A7-E9EAFC55CADD}" destId="{D3995856-484C-EC4F-92D4-0F7F517BC87B}" srcOrd="3" destOrd="0" presId="urn:microsoft.com/office/officeart/2005/8/layout/target3"/>
    <dgm:cxn modelId="{CB9D5564-2811-1C46-8558-7F8A27A95A3C}" type="presParOf" srcId="{C45F6EED-CF4E-0E44-92A7-E9EAFC55CADD}" destId="{460B7F3E-CECD-1E45-A060-CEEBADF883A5}" srcOrd="4" destOrd="0" presId="urn:microsoft.com/office/officeart/2005/8/layout/target3"/>
    <dgm:cxn modelId="{B8CFF621-F0F1-964D-88FD-FDAA34CC4ADA}" type="presParOf" srcId="{C45F6EED-CF4E-0E44-92A7-E9EAFC55CADD}" destId="{1FEB0DB6-FA4E-CF4E-8B72-2D86613E2D39}" srcOrd="5" destOrd="0" presId="urn:microsoft.com/office/officeart/2005/8/layout/target3"/>
    <dgm:cxn modelId="{5FE3DFAC-594D-5749-B45A-9FD5B6C905CC}" type="presParOf" srcId="{C45F6EED-CF4E-0E44-92A7-E9EAFC55CADD}" destId="{96EB837B-31E5-BF4F-AA22-C7D317AE6937}" srcOrd="6" destOrd="0" presId="urn:microsoft.com/office/officeart/2005/8/layout/target3"/>
    <dgm:cxn modelId="{3746C8E1-79D5-D84A-8591-BCED69A48654}" type="presParOf" srcId="{C45F6EED-CF4E-0E44-92A7-E9EAFC55CADD}" destId="{D880669A-8623-EE4C-BDCE-31DE7DE25528}" srcOrd="7" destOrd="0" presId="urn:microsoft.com/office/officeart/2005/8/layout/target3"/>
    <dgm:cxn modelId="{F3C064CA-A791-3043-BE15-1763F50C6379}" type="presParOf" srcId="{C45F6EED-CF4E-0E44-92A7-E9EAFC55CADD}" destId="{6773C79A-A7DA-5D43-9C7B-903C427EC509}" srcOrd="8" destOrd="0" presId="urn:microsoft.com/office/officeart/2005/8/layout/target3"/>
    <dgm:cxn modelId="{B50684AD-2A7E-4C44-98D3-2D985FE9A61F}" type="presParOf" srcId="{C45F6EED-CF4E-0E44-92A7-E9EAFC55CADD}" destId="{2E67184D-F9BA-A749-88A9-C737856676D7}" srcOrd="9" destOrd="0" presId="urn:microsoft.com/office/officeart/2005/8/layout/target3"/>
    <dgm:cxn modelId="{ED5B156F-24E7-324C-A872-6CD3D9A2E0FB}" type="presParOf" srcId="{C45F6EED-CF4E-0E44-92A7-E9EAFC55CADD}" destId="{46B2491C-959D-9341-B5E5-3708E7ECB676}" srcOrd="10" destOrd="0" presId="urn:microsoft.com/office/officeart/2005/8/layout/target3"/>
    <dgm:cxn modelId="{015F3E67-5E65-AE46-834B-EB93D0514F2D}" type="presParOf" srcId="{C45F6EED-CF4E-0E44-92A7-E9EAFC55CADD}" destId="{217B241A-14AD-BA4F-86DD-0171E3154DEB}"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AE4072-F77B-E644-8EC3-A44242BAF959}"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87930E8F-66FB-F24D-9A43-D34E6297C7FD}">
      <dgm:prSet phldrT="[Text]"/>
      <dgm:spPr/>
      <dgm:t>
        <a:bodyPr/>
        <a:lstStyle/>
        <a:p>
          <a:r>
            <a:rPr lang="en-US" dirty="0">
              <a:solidFill>
                <a:schemeClr val="tx2">
                  <a:lumMod val="10000"/>
                </a:schemeClr>
              </a:solidFill>
            </a:rPr>
            <a:t>Programs can present two kinds of threats:</a:t>
          </a:r>
          <a:endParaRPr lang="en-US" dirty="0"/>
        </a:p>
      </dgm:t>
    </dgm:pt>
    <dgm:pt modelId="{50BC9B20-80D7-2F4D-A09E-7ED0A09B1CB2}" type="parTrans" cxnId="{C463C32F-4912-804B-BA12-C10ABD7FFB8D}">
      <dgm:prSet/>
      <dgm:spPr/>
      <dgm:t>
        <a:bodyPr/>
        <a:lstStyle/>
        <a:p>
          <a:endParaRPr lang="en-US"/>
        </a:p>
      </dgm:t>
    </dgm:pt>
    <dgm:pt modelId="{625227ED-4B6C-314C-B8FA-25ED872C1F69}" type="sibTrans" cxnId="{C463C32F-4912-804B-BA12-C10ABD7FFB8D}">
      <dgm:prSet/>
      <dgm:spPr/>
      <dgm:t>
        <a:bodyPr/>
        <a:lstStyle/>
        <a:p>
          <a:endParaRPr lang="en-US"/>
        </a:p>
      </dgm:t>
    </dgm:pt>
    <dgm:pt modelId="{4695AAD8-AD91-7D40-B4FC-00499CEDC716}">
      <dgm:prSet/>
      <dgm:spPr/>
      <dgm:t>
        <a:bodyPr/>
        <a:lstStyle/>
        <a:p>
          <a:r>
            <a:rPr lang="en-US" dirty="0">
              <a:solidFill>
                <a:schemeClr val="tx2">
                  <a:lumMod val="10000"/>
                </a:schemeClr>
              </a:solidFill>
            </a:rPr>
            <a:t>Information access threats</a:t>
          </a:r>
        </a:p>
      </dgm:t>
    </dgm:pt>
    <dgm:pt modelId="{04DA2B8C-ACEE-C941-9481-D8F43D789016}" type="parTrans" cxnId="{788E3750-A6E4-D64C-8359-FE7546404BBE}">
      <dgm:prSet/>
      <dgm:spPr/>
      <dgm:t>
        <a:bodyPr/>
        <a:lstStyle/>
        <a:p>
          <a:endParaRPr lang="en-US"/>
        </a:p>
      </dgm:t>
    </dgm:pt>
    <dgm:pt modelId="{36365871-9C5D-3840-A1EE-9A75B4AF5B1D}" type="sibTrans" cxnId="{788E3750-A6E4-D64C-8359-FE7546404BBE}">
      <dgm:prSet/>
      <dgm:spPr/>
      <dgm:t>
        <a:bodyPr/>
        <a:lstStyle/>
        <a:p>
          <a:endParaRPr lang="en-US"/>
        </a:p>
      </dgm:t>
    </dgm:pt>
    <dgm:pt modelId="{219A4243-91B0-0D4D-8D93-E6C1610370BF}">
      <dgm:prSet/>
      <dgm:spPr/>
      <dgm:t>
        <a:bodyPr/>
        <a:lstStyle/>
        <a:p>
          <a:r>
            <a:rPr lang="en-US" dirty="0">
              <a:solidFill>
                <a:schemeClr val="tx2">
                  <a:lumMod val="10000"/>
                </a:schemeClr>
              </a:solidFill>
            </a:rPr>
            <a:t>Intercept or modify data on behalf of users who should not have access to that data</a:t>
          </a:r>
        </a:p>
      </dgm:t>
    </dgm:pt>
    <dgm:pt modelId="{F99755C1-F316-E14E-8541-48303104939E}" type="parTrans" cxnId="{886F5A8D-FB22-0F48-BBB3-20605259D29E}">
      <dgm:prSet/>
      <dgm:spPr/>
      <dgm:t>
        <a:bodyPr/>
        <a:lstStyle/>
        <a:p>
          <a:endParaRPr lang="en-US"/>
        </a:p>
      </dgm:t>
    </dgm:pt>
    <dgm:pt modelId="{25CA98A9-EE92-894B-829E-BA706E818CEB}" type="sibTrans" cxnId="{886F5A8D-FB22-0F48-BBB3-20605259D29E}">
      <dgm:prSet/>
      <dgm:spPr/>
      <dgm:t>
        <a:bodyPr/>
        <a:lstStyle/>
        <a:p>
          <a:endParaRPr lang="en-US"/>
        </a:p>
      </dgm:t>
    </dgm:pt>
    <dgm:pt modelId="{1035DEF2-1D2F-4242-950C-A99A67C59A8F}">
      <dgm:prSet/>
      <dgm:spPr/>
      <dgm:t>
        <a:bodyPr/>
        <a:lstStyle/>
        <a:p>
          <a:r>
            <a:rPr lang="en-US" dirty="0">
              <a:solidFill>
                <a:schemeClr val="tx2">
                  <a:lumMod val="10000"/>
                </a:schemeClr>
              </a:solidFill>
            </a:rPr>
            <a:t>Service threats</a:t>
          </a:r>
        </a:p>
      </dgm:t>
    </dgm:pt>
    <dgm:pt modelId="{78B7C298-D99C-BC4A-B9C3-716FA65115AB}" type="parTrans" cxnId="{FE3ADCC6-B4FD-AE44-A17B-E00D5DC96E6E}">
      <dgm:prSet/>
      <dgm:spPr/>
      <dgm:t>
        <a:bodyPr/>
        <a:lstStyle/>
        <a:p>
          <a:endParaRPr lang="en-US"/>
        </a:p>
      </dgm:t>
    </dgm:pt>
    <dgm:pt modelId="{B45DD3AC-343D-A442-BC03-973B21307668}" type="sibTrans" cxnId="{FE3ADCC6-B4FD-AE44-A17B-E00D5DC96E6E}">
      <dgm:prSet/>
      <dgm:spPr/>
      <dgm:t>
        <a:bodyPr/>
        <a:lstStyle/>
        <a:p>
          <a:endParaRPr lang="en-US"/>
        </a:p>
      </dgm:t>
    </dgm:pt>
    <dgm:pt modelId="{0E0BEB94-5946-2F4C-8BCF-8DB86F5D2512}">
      <dgm:prSet/>
      <dgm:spPr/>
      <dgm:t>
        <a:bodyPr/>
        <a:lstStyle/>
        <a:p>
          <a:r>
            <a:rPr lang="en-US" dirty="0">
              <a:solidFill>
                <a:schemeClr val="tx2">
                  <a:lumMod val="10000"/>
                </a:schemeClr>
              </a:solidFill>
            </a:rPr>
            <a:t>Exploit service flaws in computers to inhibit use by legitimate users</a:t>
          </a:r>
        </a:p>
      </dgm:t>
    </dgm:pt>
    <dgm:pt modelId="{B7004A80-F4CF-444C-86EA-EE626C2BE442}" type="parTrans" cxnId="{787E406F-FE8A-F347-A3A7-D4E65B9BBD13}">
      <dgm:prSet/>
      <dgm:spPr/>
      <dgm:t>
        <a:bodyPr/>
        <a:lstStyle/>
        <a:p>
          <a:endParaRPr lang="en-US"/>
        </a:p>
      </dgm:t>
    </dgm:pt>
    <dgm:pt modelId="{A22F6465-5966-D84B-AF87-2BF6BCDC94AD}" type="sibTrans" cxnId="{787E406F-FE8A-F347-A3A7-D4E65B9BBD13}">
      <dgm:prSet/>
      <dgm:spPr/>
      <dgm:t>
        <a:bodyPr/>
        <a:lstStyle/>
        <a:p>
          <a:endParaRPr lang="en-US"/>
        </a:p>
      </dgm:t>
    </dgm:pt>
    <dgm:pt modelId="{48DE3BBB-5FB0-5549-9D06-E2A683113E94}" type="pres">
      <dgm:prSet presAssocID="{98AE4072-F77B-E644-8EC3-A44242BAF959}" presName="hierChild1" presStyleCnt="0">
        <dgm:presLayoutVars>
          <dgm:chPref val="1"/>
          <dgm:dir/>
          <dgm:animOne val="branch"/>
          <dgm:animLvl val="lvl"/>
          <dgm:resizeHandles/>
        </dgm:presLayoutVars>
      </dgm:prSet>
      <dgm:spPr/>
      <dgm:t>
        <a:bodyPr/>
        <a:lstStyle/>
        <a:p>
          <a:endParaRPr lang="en-US"/>
        </a:p>
      </dgm:t>
    </dgm:pt>
    <dgm:pt modelId="{9E3052B4-0FD9-BB43-8731-6745FD5E7582}" type="pres">
      <dgm:prSet presAssocID="{87930E8F-66FB-F24D-9A43-D34E6297C7FD}" presName="hierRoot1" presStyleCnt="0"/>
      <dgm:spPr/>
    </dgm:pt>
    <dgm:pt modelId="{EE0D0BBB-C5FA-C44A-BCF0-A3A43F4910C9}" type="pres">
      <dgm:prSet presAssocID="{87930E8F-66FB-F24D-9A43-D34E6297C7FD}" presName="composite" presStyleCnt="0"/>
      <dgm:spPr/>
    </dgm:pt>
    <dgm:pt modelId="{1839A7A8-B27F-2946-BE3C-398441DF248B}" type="pres">
      <dgm:prSet presAssocID="{87930E8F-66FB-F24D-9A43-D34E6297C7FD}" presName="background" presStyleLbl="node0" presStyleIdx="0" presStyleCnt="1"/>
      <dgm:spPr/>
    </dgm:pt>
    <dgm:pt modelId="{22F77FF9-9B32-D442-BE62-24401B675670}" type="pres">
      <dgm:prSet presAssocID="{87930E8F-66FB-F24D-9A43-D34E6297C7FD}" presName="text" presStyleLbl="fgAcc0" presStyleIdx="0" presStyleCnt="1">
        <dgm:presLayoutVars>
          <dgm:chPref val="3"/>
        </dgm:presLayoutVars>
      </dgm:prSet>
      <dgm:spPr/>
      <dgm:t>
        <a:bodyPr/>
        <a:lstStyle/>
        <a:p>
          <a:endParaRPr lang="en-US"/>
        </a:p>
      </dgm:t>
    </dgm:pt>
    <dgm:pt modelId="{F152B7D9-8CA5-2944-B011-8120A955F98D}" type="pres">
      <dgm:prSet presAssocID="{87930E8F-66FB-F24D-9A43-D34E6297C7FD}" presName="hierChild2" presStyleCnt="0"/>
      <dgm:spPr/>
    </dgm:pt>
    <dgm:pt modelId="{76338268-0505-AF49-8C0C-9B19AB44EA57}" type="pres">
      <dgm:prSet presAssocID="{04DA2B8C-ACEE-C941-9481-D8F43D789016}" presName="Name10" presStyleLbl="parChTrans1D2" presStyleIdx="0" presStyleCnt="2"/>
      <dgm:spPr/>
      <dgm:t>
        <a:bodyPr/>
        <a:lstStyle/>
        <a:p>
          <a:endParaRPr lang="en-US"/>
        </a:p>
      </dgm:t>
    </dgm:pt>
    <dgm:pt modelId="{0ED46785-C589-E942-98DE-014255B306FE}" type="pres">
      <dgm:prSet presAssocID="{4695AAD8-AD91-7D40-B4FC-00499CEDC716}" presName="hierRoot2" presStyleCnt="0"/>
      <dgm:spPr/>
    </dgm:pt>
    <dgm:pt modelId="{9CA114A5-1BCC-B149-9A73-5D9F181698D8}" type="pres">
      <dgm:prSet presAssocID="{4695AAD8-AD91-7D40-B4FC-00499CEDC716}" presName="composite2" presStyleCnt="0"/>
      <dgm:spPr/>
    </dgm:pt>
    <dgm:pt modelId="{D7579396-6052-5946-ABDC-400A65111B84}" type="pres">
      <dgm:prSet presAssocID="{4695AAD8-AD91-7D40-B4FC-00499CEDC716}" presName="background2" presStyleLbl="node2" presStyleIdx="0" presStyleCnt="2"/>
      <dgm:spPr/>
    </dgm:pt>
    <dgm:pt modelId="{8581194E-B1F8-854E-9E64-152BD71530DA}" type="pres">
      <dgm:prSet presAssocID="{4695AAD8-AD91-7D40-B4FC-00499CEDC716}" presName="text2" presStyleLbl="fgAcc2" presStyleIdx="0" presStyleCnt="2">
        <dgm:presLayoutVars>
          <dgm:chPref val="3"/>
        </dgm:presLayoutVars>
      </dgm:prSet>
      <dgm:spPr/>
      <dgm:t>
        <a:bodyPr/>
        <a:lstStyle/>
        <a:p>
          <a:endParaRPr lang="en-US"/>
        </a:p>
      </dgm:t>
    </dgm:pt>
    <dgm:pt modelId="{FAE0BF81-C44E-7F40-81AE-93881D3CCC0E}" type="pres">
      <dgm:prSet presAssocID="{4695AAD8-AD91-7D40-B4FC-00499CEDC716}" presName="hierChild3" presStyleCnt="0"/>
      <dgm:spPr/>
    </dgm:pt>
    <dgm:pt modelId="{A3BF2B39-99C1-5341-A628-0809CD7118B1}" type="pres">
      <dgm:prSet presAssocID="{F99755C1-F316-E14E-8541-48303104939E}" presName="Name17" presStyleLbl="parChTrans1D3" presStyleIdx="0" presStyleCnt="2"/>
      <dgm:spPr/>
      <dgm:t>
        <a:bodyPr/>
        <a:lstStyle/>
        <a:p>
          <a:endParaRPr lang="en-US"/>
        </a:p>
      </dgm:t>
    </dgm:pt>
    <dgm:pt modelId="{31309DD4-1289-8C4B-B7C2-39E0083DB801}" type="pres">
      <dgm:prSet presAssocID="{219A4243-91B0-0D4D-8D93-E6C1610370BF}" presName="hierRoot3" presStyleCnt="0"/>
      <dgm:spPr/>
    </dgm:pt>
    <dgm:pt modelId="{30ED9948-7B89-F44F-828A-B61739911AE6}" type="pres">
      <dgm:prSet presAssocID="{219A4243-91B0-0D4D-8D93-E6C1610370BF}" presName="composite3" presStyleCnt="0"/>
      <dgm:spPr/>
    </dgm:pt>
    <dgm:pt modelId="{F9BC914F-03DF-FE43-BAF2-248CC08D8422}" type="pres">
      <dgm:prSet presAssocID="{219A4243-91B0-0D4D-8D93-E6C1610370BF}" presName="background3" presStyleLbl="node3" presStyleIdx="0" presStyleCnt="2"/>
      <dgm:spPr/>
    </dgm:pt>
    <dgm:pt modelId="{319888DA-16AF-3940-9656-76E1E8BCC9D7}" type="pres">
      <dgm:prSet presAssocID="{219A4243-91B0-0D4D-8D93-E6C1610370BF}" presName="text3" presStyleLbl="fgAcc3" presStyleIdx="0" presStyleCnt="2">
        <dgm:presLayoutVars>
          <dgm:chPref val="3"/>
        </dgm:presLayoutVars>
      </dgm:prSet>
      <dgm:spPr/>
      <dgm:t>
        <a:bodyPr/>
        <a:lstStyle/>
        <a:p>
          <a:endParaRPr lang="en-US"/>
        </a:p>
      </dgm:t>
    </dgm:pt>
    <dgm:pt modelId="{96F7F785-D4E5-514F-96D4-A54FCA3C78D1}" type="pres">
      <dgm:prSet presAssocID="{219A4243-91B0-0D4D-8D93-E6C1610370BF}" presName="hierChild4" presStyleCnt="0"/>
      <dgm:spPr/>
    </dgm:pt>
    <dgm:pt modelId="{08F647C8-2429-9C46-BFB6-CCC81EF660EE}" type="pres">
      <dgm:prSet presAssocID="{78B7C298-D99C-BC4A-B9C3-716FA65115AB}" presName="Name10" presStyleLbl="parChTrans1D2" presStyleIdx="1" presStyleCnt="2"/>
      <dgm:spPr/>
      <dgm:t>
        <a:bodyPr/>
        <a:lstStyle/>
        <a:p>
          <a:endParaRPr lang="en-US"/>
        </a:p>
      </dgm:t>
    </dgm:pt>
    <dgm:pt modelId="{842075A8-B6C1-1A48-9BE7-9D14B3EDF98D}" type="pres">
      <dgm:prSet presAssocID="{1035DEF2-1D2F-4242-950C-A99A67C59A8F}" presName="hierRoot2" presStyleCnt="0"/>
      <dgm:spPr/>
    </dgm:pt>
    <dgm:pt modelId="{EE9FBB0A-517E-B34F-9ABF-D2C4501E14FE}" type="pres">
      <dgm:prSet presAssocID="{1035DEF2-1D2F-4242-950C-A99A67C59A8F}" presName="composite2" presStyleCnt="0"/>
      <dgm:spPr/>
    </dgm:pt>
    <dgm:pt modelId="{3C0EDC99-CB20-8640-A010-DB0A1A7E75AF}" type="pres">
      <dgm:prSet presAssocID="{1035DEF2-1D2F-4242-950C-A99A67C59A8F}" presName="background2" presStyleLbl="node2" presStyleIdx="1" presStyleCnt="2"/>
      <dgm:spPr/>
    </dgm:pt>
    <dgm:pt modelId="{B5792EAB-C8CC-5E4A-AD28-67EC352D8E77}" type="pres">
      <dgm:prSet presAssocID="{1035DEF2-1D2F-4242-950C-A99A67C59A8F}" presName="text2" presStyleLbl="fgAcc2" presStyleIdx="1" presStyleCnt="2">
        <dgm:presLayoutVars>
          <dgm:chPref val="3"/>
        </dgm:presLayoutVars>
      </dgm:prSet>
      <dgm:spPr/>
      <dgm:t>
        <a:bodyPr/>
        <a:lstStyle/>
        <a:p>
          <a:endParaRPr lang="en-US"/>
        </a:p>
      </dgm:t>
    </dgm:pt>
    <dgm:pt modelId="{89E0AFF5-694C-534A-9AFE-FFBB7092FE89}" type="pres">
      <dgm:prSet presAssocID="{1035DEF2-1D2F-4242-950C-A99A67C59A8F}" presName="hierChild3" presStyleCnt="0"/>
      <dgm:spPr/>
    </dgm:pt>
    <dgm:pt modelId="{03AABF04-8C9F-1346-AB4B-299758F2A5AC}" type="pres">
      <dgm:prSet presAssocID="{B7004A80-F4CF-444C-86EA-EE626C2BE442}" presName="Name17" presStyleLbl="parChTrans1D3" presStyleIdx="1" presStyleCnt="2"/>
      <dgm:spPr/>
      <dgm:t>
        <a:bodyPr/>
        <a:lstStyle/>
        <a:p>
          <a:endParaRPr lang="en-US"/>
        </a:p>
      </dgm:t>
    </dgm:pt>
    <dgm:pt modelId="{7B48EBC2-F5C7-7F4A-94DE-4DD49DACAF21}" type="pres">
      <dgm:prSet presAssocID="{0E0BEB94-5946-2F4C-8BCF-8DB86F5D2512}" presName="hierRoot3" presStyleCnt="0"/>
      <dgm:spPr/>
    </dgm:pt>
    <dgm:pt modelId="{8B33ED78-865F-1A49-8601-5778B931A926}" type="pres">
      <dgm:prSet presAssocID="{0E0BEB94-5946-2F4C-8BCF-8DB86F5D2512}" presName="composite3" presStyleCnt="0"/>
      <dgm:spPr/>
    </dgm:pt>
    <dgm:pt modelId="{9B9379ED-0AC4-B540-99BA-6048F8DA5435}" type="pres">
      <dgm:prSet presAssocID="{0E0BEB94-5946-2F4C-8BCF-8DB86F5D2512}" presName="background3" presStyleLbl="node3" presStyleIdx="1" presStyleCnt="2"/>
      <dgm:spPr/>
    </dgm:pt>
    <dgm:pt modelId="{560C05AD-5FB1-D94B-B0EE-3AEC0E6178C9}" type="pres">
      <dgm:prSet presAssocID="{0E0BEB94-5946-2F4C-8BCF-8DB86F5D2512}" presName="text3" presStyleLbl="fgAcc3" presStyleIdx="1" presStyleCnt="2">
        <dgm:presLayoutVars>
          <dgm:chPref val="3"/>
        </dgm:presLayoutVars>
      </dgm:prSet>
      <dgm:spPr/>
      <dgm:t>
        <a:bodyPr/>
        <a:lstStyle/>
        <a:p>
          <a:endParaRPr lang="en-US"/>
        </a:p>
      </dgm:t>
    </dgm:pt>
    <dgm:pt modelId="{42796745-ED71-6246-B19F-A4B00961BE0C}" type="pres">
      <dgm:prSet presAssocID="{0E0BEB94-5946-2F4C-8BCF-8DB86F5D2512}" presName="hierChild4" presStyleCnt="0"/>
      <dgm:spPr/>
    </dgm:pt>
  </dgm:ptLst>
  <dgm:cxnLst>
    <dgm:cxn modelId="{787E406F-FE8A-F347-A3A7-D4E65B9BBD13}" srcId="{1035DEF2-1D2F-4242-950C-A99A67C59A8F}" destId="{0E0BEB94-5946-2F4C-8BCF-8DB86F5D2512}" srcOrd="0" destOrd="0" parTransId="{B7004A80-F4CF-444C-86EA-EE626C2BE442}" sibTransId="{A22F6465-5966-D84B-AF87-2BF6BCDC94AD}"/>
    <dgm:cxn modelId="{E60C05A8-5438-3F42-9FB7-97DB95F14F30}" type="presOf" srcId="{0E0BEB94-5946-2F4C-8BCF-8DB86F5D2512}" destId="{560C05AD-5FB1-D94B-B0EE-3AEC0E6178C9}" srcOrd="0" destOrd="0" presId="urn:microsoft.com/office/officeart/2005/8/layout/hierarchy1"/>
    <dgm:cxn modelId="{4EE38091-2D8B-7D41-808B-C05C85EB1E90}" type="presOf" srcId="{4695AAD8-AD91-7D40-B4FC-00499CEDC716}" destId="{8581194E-B1F8-854E-9E64-152BD71530DA}" srcOrd="0" destOrd="0" presId="urn:microsoft.com/office/officeart/2005/8/layout/hierarchy1"/>
    <dgm:cxn modelId="{C62573A3-7859-7641-8D7E-F0311E49D03F}" type="presOf" srcId="{87930E8F-66FB-F24D-9A43-D34E6297C7FD}" destId="{22F77FF9-9B32-D442-BE62-24401B675670}" srcOrd="0" destOrd="0" presId="urn:microsoft.com/office/officeart/2005/8/layout/hierarchy1"/>
    <dgm:cxn modelId="{F4748DB6-F721-2E40-AF3B-70E1F33A8414}" type="presOf" srcId="{78B7C298-D99C-BC4A-B9C3-716FA65115AB}" destId="{08F647C8-2429-9C46-BFB6-CCC81EF660EE}" srcOrd="0" destOrd="0" presId="urn:microsoft.com/office/officeart/2005/8/layout/hierarchy1"/>
    <dgm:cxn modelId="{886F5A8D-FB22-0F48-BBB3-20605259D29E}" srcId="{4695AAD8-AD91-7D40-B4FC-00499CEDC716}" destId="{219A4243-91B0-0D4D-8D93-E6C1610370BF}" srcOrd="0" destOrd="0" parTransId="{F99755C1-F316-E14E-8541-48303104939E}" sibTransId="{25CA98A9-EE92-894B-829E-BA706E818CEB}"/>
    <dgm:cxn modelId="{788E3750-A6E4-D64C-8359-FE7546404BBE}" srcId="{87930E8F-66FB-F24D-9A43-D34E6297C7FD}" destId="{4695AAD8-AD91-7D40-B4FC-00499CEDC716}" srcOrd="0" destOrd="0" parTransId="{04DA2B8C-ACEE-C941-9481-D8F43D789016}" sibTransId="{36365871-9C5D-3840-A1EE-9A75B4AF5B1D}"/>
    <dgm:cxn modelId="{4398D4E7-32CF-3F47-A30D-6CCA8A5D69A3}" type="presOf" srcId="{98AE4072-F77B-E644-8EC3-A44242BAF959}" destId="{48DE3BBB-5FB0-5549-9D06-E2A683113E94}" srcOrd="0" destOrd="0" presId="urn:microsoft.com/office/officeart/2005/8/layout/hierarchy1"/>
    <dgm:cxn modelId="{96896864-18A7-0547-908D-28792F0D81AB}" type="presOf" srcId="{219A4243-91B0-0D4D-8D93-E6C1610370BF}" destId="{319888DA-16AF-3940-9656-76E1E8BCC9D7}" srcOrd="0" destOrd="0" presId="urn:microsoft.com/office/officeart/2005/8/layout/hierarchy1"/>
    <dgm:cxn modelId="{FE3ADCC6-B4FD-AE44-A17B-E00D5DC96E6E}" srcId="{87930E8F-66FB-F24D-9A43-D34E6297C7FD}" destId="{1035DEF2-1D2F-4242-950C-A99A67C59A8F}" srcOrd="1" destOrd="0" parTransId="{78B7C298-D99C-BC4A-B9C3-716FA65115AB}" sibTransId="{B45DD3AC-343D-A442-BC03-973B21307668}"/>
    <dgm:cxn modelId="{787086C9-7B75-B741-8B12-323867FC110F}" type="presOf" srcId="{1035DEF2-1D2F-4242-950C-A99A67C59A8F}" destId="{B5792EAB-C8CC-5E4A-AD28-67EC352D8E77}" srcOrd="0" destOrd="0" presId="urn:microsoft.com/office/officeart/2005/8/layout/hierarchy1"/>
    <dgm:cxn modelId="{685BFE3D-5F3E-6647-B62A-796ADF2FCF2F}" type="presOf" srcId="{F99755C1-F316-E14E-8541-48303104939E}" destId="{A3BF2B39-99C1-5341-A628-0809CD7118B1}" srcOrd="0" destOrd="0" presId="urn:microsoft.com/office/officeart/2005/8/layout/hierarchy1"/>
    <dgm:cxn modelId="{458BD1E8-D3AF-2442-8BC6-28D286DDC013}" type="presOf" srcId="{04DA2B8C-ACEE-C941-9481-D8F43D789016}" destId="{76338268-0505-AF49-8C0C-9B19AB44EA57}" srcOrd="0" destOrd="0" presId="urn:microsoft.com/office/officeart/2005/8/layout/hierarchy1"/>
    <dgm:cxn modelId="{C463C32F-4912-804B-BA12-C10ABD7FFB8D}" srcId="{98AE4072-F77B-E644-8EC3-A44242BAF959}" destId="{87930E8F-66FB-F24D-9A43-D34E6297C7FD}" srcOrd="0" destOrd="0" parTransId="{50BC9B20-80D7-2F4D-A09E-7ED0A09B1CB2}" sibTransId="{625227ED-4B6C-314C-B8FA-25ED872C1F69}"/>
    <dgm:cxn modelId="{0302FE86-E42D-A442-8E2D-0CA289ED61A7}" type="presOf" srcId="{B7004A80-F4CF-444C-86EA-EE626C2BE442}" destId="{03AABF04-8C9F-1346-AB4B-299758F2A5AC}" srcOrd="0" destOrd="0" presId="urn:microsoft.com/office/officeart/2005/8/layout/hierarchy1"/>
    <dgm:cxn modelId="{704EB345-D501-9844-A84F-C43F4A7506C9}" type="presParOf" srcId="{48DE3BBB-5FB0-5549-9D06-E2A683113E94}" destId="{9E3052B4-0FD9-BB43-8731-6745FD5E7582}" srcOrd="0" destOrd="0" presId="urn:microsoft.com/office/officeart/2005/8/layout/hierarchy1"/>
    <dgm:cxn modelId="{AD83983D-DAC6-CA4E-8FBA-63110538E5BB}" type="presParOf" srcId="{9E3052B4-0FD9-BB43-8731-6745FD5E7582}" destId="{EE0D0BBB-C5FA-C44A-BCF0-A3A43F4910C9}" srcOrd="0" destOrd="0" presId="urn:microsoft.com/office/officeart/2005/8/layout/hierarchy1"/>
    <dgm:cxn modelId="{880AB6AB-3EDA-634C-8E04-833C758D1DE6}" type="presParOf" srcId="{EE0D0BBB-C5FA-C44A-BCF0-A3A43F4910C9}" destId="{1839A7A8-B27F-2946-BE3C-398441DF248B}" srcOrd="0" destOrd="0" presId="urn:microsoft.com/office/officeart/2005/8/layout/hierarchy1"/>
    <dgm:cxn modelId="{13FF19B5-44B6-EC4F-AD37-5FC9C1C049D0}" type="presParOf" srcId="{EE0D0BBB-C5FA-C44A-BCF0-A3A43F4910C9}" destId="{22F77FF9-9B32-D442-BE62-24401B675670}" srcOrd="1" destOrd="0" presId="urn:microsoft.com/office/officeart/2005/8/layout/hierarchy1"/>
    <dgm:cxn modelId="{D793D8BE-438B-724F-A550-4D2202911256}" type="presParOf" srcId="{9E3052B4-0FD9-BB43-8731-6745FD5E7582}" destId="{F152B7D9-8CA5-2944-B011-8120A955F98D}" srcOrd="1" destOrd="0" presId="urn:microsoft.com/office/officeart/2005/8/layout/hierarchy1"/>
    <dgm:cxn modelId="{570C12C0-CFEF-104C-8815-24ED49AE0E6D}" type="presParOf" srcId="{F152B7D9-8CA5-2944-B011-8120A955F98D}" destId="{76338268-0505-AF49-8C0C-9B19AB44EA57}" srcOrd="0" destOrd="0" presId="urn:microsoft.com/office/officeart/2005/8/layout/hierarchy1"/>
    <dgm:cxn modelId="{0BCD5B68-A185-7146-93B7-B6DF50018C7F}" type="presParOf" srcId="{F152B7D9-8CA5-2944-B011-8120A955F98D}" destId="{0ED46785-C589-E942-98DE-014255B306FE}" srcOrd="1" destOrd="0" presId="urn:microsoft.com/office/officeart/2005/8/layout/hierarchy1"/>
    <dgm:cxn modelId="{AB930C6B-FE28-554B-89F8-17478FC75B31}" type="presParOf" srcId="{0ED46785-C589-E942-98DE-014255B306FE}" destId="{9CA114A5-1BCC-B149-9A73-5D9F181698D8}" srcOrd="0" destOrd="0" presId="urn:microsoft.com/office/officeart/2005/8/layout/hierarchy1"/>
    <dgm:cxn modelId="{7FB33E2F-49BC-BB4A-8B37-7E50360209B8}" type="presParOf" srcId="{9CA114A5-1BCC-B149-9A73-5D9F181698D8}" destId="{D7579396-6052-5946-ABDC-400A65111B84}" srcOrd="0" destOrd="0" presId="urn:microsoft.com/office/officeart/2005/8/layout/hierarchy1"/>
    <dgm:cxn modelId="{41838657-CB0C-5A40-811B-8A9ECF0E2F5B}" type="presParOf" srcId="{9CA114A5-1BCC-B149-9A73-5D9F181698D8}" destId="{8581194E-B1F8-854E-9E64-152BD71530DA}" srcOrd="1" destOrd="0" presId="urn:microsoft.com/office/officeart/2005/8/layout/hierarchy1"/>
    <dgm:cxn modelId="{A1A146B9-C874-4E4D-B4D2-D7D2F744F51C}" type="presParOf" srcId="{0ED46785-C589-E942-98DE-014255B306FE}" destId="{FAE0BF81-C44E-7F40-81AE-93881D3CCC0E}" srcOrd="1" destOrd="0" presId="urn:microsoft.com/office/officeart/2005/8/layout/hierarchy1"/>
    <dgm:cxn modelId="{5484D2B8-37B4-5C4E-AB89-057E1BC0E746}" type="presParOf" srcId="{FAE0BF81-C44E-7F40-81AE-93881D3CCC0E}" destId="{A3BF2B39-99C1-5341-A628-0809CD7118B1}" srcOrd="0" destOrd="0" presId="urn:microsoft.com/office/officeart/2005/8/layout/hierarchy1"/>
    <dgm:cxn modelId="{2456C4E1-3518-F945-A7C3-1A93BCAF7F8F}" type="presParOf" srcId="{FAE0BF81-C44E-7F40-81AE-93881D3CCC0E}" destId="{31309DD4-1289-8C4B-B7C2-39E0083DB801}" srcOrd="1" destOrd="0" presId="urn:microsoft.com/office/officeart/2005/8/layout/hierarchy1"/>
    <dgm:cxn modelId="{FEBC363D-1BD1-C849-AF54-BDAA2ECC305A}" type="presParOf" srcId="{31309DD4-1289-8C4B-B7C2-39E0083DB801}" destId="{30ED9948-7B89-F44F-828A-B61739911AE6}" srcOrd="0" destOrd="0" presId="urn:microsoft.com/office/officeart/2005/8/layout/hierarchy1"/>
    <dgm:cxn modelId="{561D696D-0617-8947-98F1-2822D34BC8BA}" type="presParOf" srcId="{30ED9948-7B89-F44F-828A-B61739911AE6}" destId="{F9BC914F-03DF-FE43-BAF2-248CC08D8422}" srcOrd="0" destOrd="0" presId="urn:microsoft.com/office/officeart/2005/8/layout/hierarchy1"/>
    <dgm:cxn modelId="{455DCE11-96F4-7442-9C7A-FDB72D4A77DD}" type="presParOf" srcId="{30ED9948-7B89-F44F-828A-B61739911AE6}" destId="{319888DA-16AF-3940-9656-76E1E8BCC9D7}" srcOrd="1" destOrd="0" presId="urn:microsoft.com/office/officeart/2005/8/layout/hierarchy1"/>
    <dgm:cxn modelId="{35CF16C8-B4C9-5B4A-97B3-AEF2467A12C6}" type="presParOf" srcId="{31309DD4-1289-8C4B-B7C2-39E0083DB801}" destId="{96F7F785-D4E5-514F-96D4-A54FCA3C78D1}" srcOrd="1" destOrd="0" presId="urn:microsoft.com/office/officeart/2005/8/layout/hierarchy1"/>
    <dgm:cxn modelId="{5AA62EBB-517B-C944-9A5B-CED184C63156}" type="presParOf" srcId="{F152B7D9-8CA5-2944-B011-8120A955F98D}" destId="{08F647C8-2429-9C46-BFB6-CCC81EF660EE}" srcOrd="2" destOrd="0" presId="urn:microsoft.com/office/officeart/2005/8/layout/hierarchy1"/>
    <dgm:cxn modelId="{D1EFEDF5-45ED-D348-890F-51E5F665A093}" type="presParOf" srcId="{F152B7D9-8CA5-2944-B011-8120A955F98D}" destId="{842075A8-B6C1-1A48-9BE7-9D14B3EDF98D}" srcOrd="3" destOrd="0" presId="urn:microsoft.com/office/officeart/2005/8/layout/hierarchy1"/>
    <dgm:cxn modelId="{19E25E98-7016-AB4B-A984-51E2176B1D58}" type="presParOf" srcId="{842075A8-B6C1-1A48-9BE7-9D14B3EDF98D}" destId="{EE9FBB0A-517E-B34F-9ABF-D2C4501E14FE}" srcOrd="0" destOrd="0" presId="urn:microsoft.com/office/officeart/2005/8/layout/hierarchy1"/>
    <dgm:cxn modelId="{E28391C6-0F8F-664E-99EE-B0F7302C0092}" type="presParOf" srcId="{EE9FBB0A-517E-B34F-9ABF-D2C4501E14FE}" destId="{3C0EDC99-CB20-8640-A010-DB0A1A7E75AF}" srcOrd="0" destOrd="0" presId="urn:microsoft.com/office/officeart/2005/8/layout/hierarchy1"/>
    <dgm:cxn modelId="{92BA7409-DFF3-9646-876F-788F407C43D0}" type="presParOf" srcId="{EE9FBB0A-517E-B34F-9ABF-D2C4501E14FE}" destId="{B5792EAB-C8CC-5E4A-AD28-67EC352D8E77}" srcOrd="1" destOrd="0" presId="urn:microsoft.com/office/officeart/2005/8/layout/hierarchy1"/>
    <dgm:cxn modelId="{DB9000F1-598D-A14B-BB62-7E19FA9228EC}" type="presParOf" srcId="{842075A8-B6C1-1A48-9BE7-9D14B3EDF98D}" destId="{89E0AFF5-694C-534A-9AFE-FFBB7092FE89}" srcOrd="1" destOrd="0" presId="urn:microsoft.com/office/officeart/2005/8/layout/hierarchy1"/>
    <dgm:cxn modelId="{CE3E4BD1-D88D-1C4F-9EC6-1BAEE8D38AE8}" type="presParOf" srcId="{89E0AFF5-694C-534A-9AFE-FFBB7092FE89}" destId="{03AABF04-8C9F-1346-AB4B-299758F2A5AC}" srcOrd="0" destOrd="0" presId="urn:microsoft.com/office/officeart/2005/8/layout/hierarchy1"/>
    <dgm:cxn modelId="{8D2CA71E-0F8C-BA43-9BFD-B84CE9608910}" type="presParOf" srcId="{89E0AFF5-694C-534A-9AFE-FFBB7092FE89}" destId="{7B48EBC2-F5C7-7F4A-94DE-4DD49DACAF21}" srcOrd="1" destOrd="0" presId="urn:microsoft.com/office/officeart/2005/8/layout/hierarchy1"/>
    <dgm:cxn modelId="{7E486589-B34E-6448-829F-DA9DE602E9A0}" type="presParOf" srcId="{7B48EBC2-F5C7-7F4A-94DE-4DD49DACAF21}" destId="{8B33ED78-865F-1A49-8601-5778B931A926}" srcOrd="0" destOrd="0" presId="urn:microsoft.com/office/officeart/2005/8/layout/hierarchy1"/>
    <dgm:cxn modelId="{D517C2C0-B2A0-1D44-94F0-4873BDCFE0BB}" type="presParOf" srcId="{8B33ED78-865F-1A49-8601-5778B931A926}" destId="{9B9379ED-0AC4-B540-99BA-6048F8DA5435}" srcOrd="0" destOrd="0" presId="urn:microsoft.com/office/officeart/2005/8/layout/hierarchy1"/>
    <dgm:cxn modelId="{3E49901C-CC94-DF47-A6B1-F10D8BEF21BD}" type="presParOf" srcId="{8B33ED78-865F-1A49-8601-5778B931A926}" destId="{560C05AD-5FB1-D94B-B0EE-3AEC0E6178C9}" srcOrd="1" destOrd="0" presId="urn:microsoft.com/office/officeart/2005/8/layout/hierarchy1"/>
    <dgm:cxn modelId="{F22FEC8A-8A14-3F4C-8633-4009F27C4174}" type="presParOf" srcId="{7B48EBC2-F5C7-7F4A-94DE-4DD49DACAF21}" destId="{42796745-ED71-6246-B19F-A4B00961BE0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DBF500C-6DFE-1744-90AE-2459E34535D1}" type="slidenum">
              <a:rPr lang="en-US"/>
              <a:pPr>
                <a:defRPr/>
              </a:pPr>
              <a:t>‹#›</a:t>
            </a:fld>
            <a:endParaRPr lang="en-US" dirty="0"/>
          </a:p>
        </p:txBody>
      </p:sp>
    </p:spTree>
    <p:extLst>
      <p:ext uri="{BB962C8B-B14F-4D97-AF65-F5344CB8AC3E}">
        <p14:creationId xmlns:p14="http://schemas.microsoft.com/office/powerpoint/2010/main" val="1625423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16388"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057EF538-FAB5-E04E-9D94-DFF0DAB23243}" type="slidenum">
              <a:rPr lang="en-AU"/>
              <a:pPr>
                <a:defRPr/>
              </a:pPr>
              <a:t>‹#›</a:t>
            </a:fld>
            <a:endParaRPr lang="en-AU" dirty="0"/>
          </a:p>
        </p:txBody>
      </p:sp>
    </p:spTree>
    <p:extLst>
      <p:ext uri="{BB962C8B-B14F-4D97-AF65-F5344CB8AC3E}">
        <p14:creationId xmlns:p14="http://schemas.microsoft.com/office/powerpoint/2010/main" val="42254772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2</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6/e, by William Stallings, Chapter 1 – “Introduction”.</a:t>
            </a:r>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xfrm>
            <a:off x="685800" y="4343400"/>
            <a:ext cx="5486400" cy="4495800"/>
          </a:xfrm>
          <a:noFill/>
          <a:ln/>
        </p:spPr>
        <p:txBody>
          <a:bodyPr/>
          <a:lstStyle/>
          <a:p>
            <a:r>
              <a:rPr lang="en-US" sz="1200" kern="1200" baseline="0" dirty="0">
                <a:solidFill>
                  <a:schemeClr val="tx1"/>
                </a:solidFill>
                <a:latin typeface="Arial" charset="0"/>
                <a:ea typeface="ＭＳ Ｐゴシック" charset="-128"/>
                <a:cs typeface="ＭＳ Ｐゴシック" charset="-128"/>
              </a:rPr>
              <a:t> These </a:t>
            </a:r>
            <a:r>
              <a:rPr lang="en-US" sz="1200" b="0" kern="1200" baseline="0" dirty="0">
                <a:solidFill>
                  <a:schemeClr val="tx1"/>
                </a:solidFill>
                <a:latin typeface="Arial" charset="0"/>
                <a:ea typeface="ＭＳ Ｐゴシック" charset="-128"/>
                <a:cs typeface="ＭＳ Ｐゴシック" charset="-128"/>
              </a:rPr>
              <a:t>three concepts form what is often referred to as the CIA triad . The</a:t>
            </a:r>
          </a:p>
          <a:p>
            <a:r>
              <a:rPr lang="en-US" sz="1200" b="0" kern="1200" baseline="0" dirty="0">
                <a:solidFill>
                  <a:schemeClr val="tx1"/>
                </a:solidFill>
                <a:latin typeface="Arial" charset="0"/>
                <a:ea typeface="ＭＳ Ｐゴシック" charset="-128"/>
                <a:cs typeface="ＭＳ Ｐゴシック" charset="-128"/>
              </a:rPr>
              <a:t>three concepts embody the fundamental security objectives for both data and for</a:t>
            </a:r>
          </a:p>
          <a:p>
            <a:r>
              <a:rPr lang="en-US" sz="1200" b="0" kern="1200" baseline="0" dirty="0">
                <a:solidFill>
                  <a:schemeClr val="tx1"/>
                </a:solidFill>
                <a:latin typeface="Arial" charset="0"/>
                <a:ea typeface="ＭＳ Ｐゴシック" charset="-128"/>
                <a:cs typeface="ＭＳ Ｐゴシック" charset="-128"/>
              </a:rPr>
              <a:t>information and computing services. For example, the NIST Standards for Security</a:t>
            </a:r>
          </a:p>
          <a:p>
            <a:r>
              <a:rPr lang="en-US" sz="1200" b="0" kern="1200" baseline="0" dirty="0">
                <a:solidFill>
                  <a:schemeClr val="tx1"/>
                </a:solidFill>
                <a:latin typeface="Arial" charset="0"/>
                <a:ea typeface="ＭＳ Ｐゴシック" charset="-128"/>
                <a:cs typeface="ＭＳ Ｐゴシック" charset="-128"/>
              </a:rPr>
              <a:t> Categorization of Federal Information and Information Systems (FIPS 199) lists</a:t>
            </a:r>
          </a:p>
          <a:p>
            <a:r>
              <a:rPr lang="en-US" sz="1200" b="0" kern="1200" baseline="0" dirty="0">
                <a:solidFill>
                  <a:schemeClr val="tx1"/>
                </a:solidFill>
                <a:latin typeface="Arial" charset="0"/>
                <a:ea typeface="ＭＳ Ｐゴシック" charset="-128"/>
                <a:cs typeface="ＭＳ Ｐゴシック" charset="-128"/>
              </a:rPr>
              <a:t>confidentiality, integrity, and availability as the three security objectives for information</a:t>
            </a:r>
          </a:p>
          <a:p>
            <a:r>
              <a:rPr lang="en-US" sz="1200" b="0" kern="1200" baseline="0" dirty="0">
                <a:solidFill>
                  <a:schemeClr val="tx1"/>
                </a:solidFill>
                <a:latin typeface="Arial" charset="0"/>
                <a:ea typeface="ＭＳ Ｐゴシック" charset="-128"/>
                <a:cs typeface="ＭＳ Ｐゴシック" charset="-128"/>
              </a:rPr>
              <a:t>and for information systems. FIPS 199 provides a useful characterization</a:t>
            </a:r>
          </a:p>
          <a:p>
            <a:r>
              <a:rPr lang="en-US" sz="1200" b="0" kern="1200" baseline="0" dirty="0">
                <a:solidFill>
                  <a:schemeClr val="tx1"/>
                </a:solidFill>
                <a:latin typeface="Arial" charset="0"/>
                <a:ea typeface="ＭＳ Ｐゴシック" charset="-128"/>
                <a:cs typeface="ＭＳ Ｐゴシック" charset="-128"/>
              </a:rPr>
              <a:t>of these three objectives in terms of requirements and the definition of a loss of</a:t>
            </a:r>
          </a:p>
          <a:p>
            <a:r>
              <a:rPr lang="en-US" sz="1200" b="0" kern="1200" baseline="0" dirty="0">
                <a:solidFill>
                  <a:schemeClr val="tx1"/>
                </a:solidFill>
                <a:latin typeface="Arial" charset="0"/>
                <a:ea typeface="ＭＳ Ｐゴシック" charset="-128"/>
                <a:cs typeface="ＭＳ Ｐゴシック" charset="-128"/>
              </a:rPr>
              <a:t>security in each category.</a:t>
            </a:r>
          </a:p>
          <a:p>
            <a:endParaRPr lang="en-US" sz="1200" b="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Confidentiality: Preserving authorized restrictions on information access</a:t>
            </a:r>
          </a:p>
          <a:p>
            <a:r>
              <a:rPr lang="en-US" sz="1200" kern="1200" baseline="0" dirty="0">
                <a:solidFill>
                  <a:schemeClr val="tx1"/>
                </a:solidFill>
                <a:latin typeface="Arial" charset="0"/>
                <a:ea typeface="ＭＳ Ｐゴシック" charset="-128"/>
                <a:cs typeface="ＭＳ Ｐゴシック" charset="-128"/>
              </a:rPr>
              <a:t>and disclosure, including means for protecting personal privacy and proprietary</a:t>
            </a:r>
          </a:p>
          <a:p>
            <a:r>
              <a:rPr lang="en-US" sz="1200" kern="1200" baseline="0" dirty="0">
                <a:solidFill>
                  <a:schemeClr val="tx1"/>
                </a:solidFill>
                <a:latin typeface="Arial" charset="0"/>
                <a:ea typeface="ＭＳ Ｐゴシック" charset="-128"/>
                <a:cs typeface="ＭＳ Ｐゴシック" charset="-128"/>
              </a:rPr>
              <a:t>information. A loss of confidentiality is the unauthorized disclosure of</a:t>
            </a:r>
          </a:p>
          <a:p>
            <a:r>
              <a:rPr lang="en-US" sz="1200" kern="1200" baseline="0" dirty="0">
                <a:solidFill>
                  <a:schemeClr val="tx1"/>
                </a:solidFill>
                <a:latin typeface="Arial" charset="0"/>
                <a:ea typeface="ＭＳ Ｐゴシック" charset="-128"/>
                <a:cs typeface="ＭＳ Ｐゴシック" charset="-128"/>
              </a:rPr>
              <a:t>information.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Integrity: Guarding against improper information modification or destruction,</a:t>
            </a:r>
          </a:p>
          <a:p>
            <a:r>
              <a:rPr lang="en-US" sz="1200" kern="1200" baseline="0" dirty="0">
                <a:solidFill>
                  <a:schemeClr val="tx1"/>
                </a:solidFill>
                <a:latin typeface="Arial" charset="0"/>
                <a:ea typeface="ＭＳ Ｐゴシック" charset="-128"/>
                <a:cs typeface="ＭＳ Ｐゴシック" charset="-128"/>
              </a:rPr>
              <a:t>including ensuring information nonrepudiation and authenticity. A loss of</a:t>
            </a:r>
          </a:p>
          <a:p>
            <a:r>
              <a:rPr lang="en-US" sz="1200" kern="1200" baseline="0" dirty="0">
                <a:solidFill>
                  <a:schemeClr val="tx1"/>
                </a:solidFill>
                <a:latin typeface="Arial" charset="0"/>
                <a:ea typeface="ＭＳ Ｐゴシック" charset="-128"/>
                <a:cs typeface="ＭＳ Ｐゴシック" charset="-128"/>
              </a:rPr>
              <a:t>integrity is the unauthorized modification or destruction of information.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Availability: Ensuring timely and reliable access to and use of information.</a:t>
            </a:r>
          </a:p>
          <a:p>
            <a:r>
              <a:rPr lang="en-US" sz="1200" kern="1200" baseline="0" dirty="0">
                <a:solidFill>
                  <a:schemeClr val="tx1"/>
                </a:solidFill>
                <a:latin typeface="Arial" charset="0"/>
                <a:ea typeface="ＭＳ Ｐゴシック" charset="-128"/>
                <a:cs typeface="ＭＳ Ｐゴシック" charset="-128"/>
              </a:rPr>
              <a:t>A loss of availability is the disruption of access to or use of information or an</a:t>
            </a:r>
          </a:p>
          <a:p>
            <a:r>
              <a:rPr lang="en-US" sz="1200" kern="1200" baseline="0" dirty="0">
                <a:solidFill>
                  <a:schemeClr val="tx1"/>
                </a:solidFill>
                <a:latin typeface="Arial" charset="0"/>
                <a:ea typeface="ＭＳ Ｐゴシック" charset="-128"/>
                <a:cs typeface="ＭＳ Ｐゴシック" charset="-128"/>
              </a:rPr>
              <a:t>information system.</a:t>
            </a:r>
            <a:endParaRPr lang="en-US" b="0" dirty="0">
              <a:latin typeface="Arial" pitchFamily="-1" charset="0"/>
              <a:ea typeface="Arial" pitchFamily="-1" charset="0"/>
              <a:cs typeface="Arial" pitchFamily="-1" charset="0"/>
            </a:endParaRPr>
          </a:p>
        </p:txBody>
      </p:sp>
      <p:sp>
        <p:nvSpPr>
          <p:cNvPr id="32772" name="Slide Number Placeholder 3"/>
          <p:cNvSpPr>
            <a:spLocks noGrp="1"/>
          </p:cNvSpPr>
          <p:nvPr>
            <p:ph type="sldNum" sz="quarter" idx="5"/>
          </p:nvPr>
        </p:nvSpPr>
        <p:spPr>
          <a:noFill/>
        </p:spPr>
        <p:txBody>
          <a:bodyPr/>
          <a:lstStyle/>
          <a:p>
            <a:fld id="{0BC20F5E-450C-394C-9A63-B3125FAB6D5B}" type="slidenum">
              <a:rPr lang="en-AU" smtClean="0">
                <a:latin typeface="Arial" pitchFamily="-1" charset="0"/>
              </a:rPr>
              <a:pPr/>
              <a:t>12</a:t>
            </a:fld>
            <a:endParaRPr lang="en-AU" dirty="0">
              <a:latin typeface="Arial" pitchFamily="-1"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Although the use of the CIA triad to define security objectives is well established,</a:t>
            </a:r>
          </a:p>
          <a:p>
            <a:r>
              <a:rPr lang="en-US" dirty="0">
                <a:latin typeface="Arial" pitchFamily="-1" charset="0"/>
                <a:ea typeface="ＭＳ Ｐゴシック" pitchFamily="-1" charset="-128"/>
                <a:cs typeface="ＭＳ Ｐゴシック" pitchFamily="-1" charset="-128"/>
              </a:rPr>
              <a:t>some in the security field feel that additional concepts are needed to present</a:t>
            </a:r>
          </a:p>
          <a:p>
            <a:r>
              <a:rPr lang="en-US" dirty="0">
                <a:latin typeface="Arial" pitchFamily="-1" charset="0"/>
                <a:ea typeface="ＭＳ Ｐゴシック" pitchFamily="-1" charset="-128"/>
                <a:cs typeface="ＭＳ Ｐゴシック" pitchFamily="-1" charset="-128"/>
              </a:rPr>
              <a:t>a complete picture. Two of the most commonly mentioned are as follows: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Authenticity:  The property of being genuine and being able to be verified and</a:t>
            </a:r>
          </a:p>
          <a:p>
            <a:r>
              <a:rPr lang="en-US" dirty="0">
                <a:latin typeface="Arial" pitchFamily="-1" charset="0"/>
                <a:ea typeface="ＭＳ Ｐゴシック" pitchFamily="-1" charset="-128"/>
                <a:cs typeface="ＭＳ Ｐゴシック" pitchFamily="-1" charset="-128"/>
              </a:rPr>
              <a:t>trusted; confidence in the validity of a transmission, a message, or message</a:t>
            </a:r>
          </a:p>
          <a:p>
            <a:r>
              <a:rPr lang="en-US" dirty="0">
                <a:latin typeface="Arial" pitchFamily="-1" charset="0"/>
                <a:ea typeface="ＭＳ Ｐゴシック" pitchFamily="-1" charset="-128"/>
                <a:cs typeface="ＭＳ Ｐゴシック" pitchFamily="-1" charset="-128"/>
              </a:rPr>
              <a:t>originator. This means verifying that users are who they say they are and that</a:t>
            </a:r>
          </a:p>
          <a:p>
            <a:r>
              <a:rPr lang="en-US" dirty="0">
                <a:latin typeface="Arial" pitchFamily="-1" charset="0"/>
                <a:ea typeface="ＭＳ Ｐゴシック" pitchFamily="-1" charset="-128"/>
                <a:cs typeface="ＭＳ Ｐゴシック" pitchFamily="-1" charset="-128"/>
              </a:rPr>
              <a:t>each input arriving at the system came from a trusted source.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Accountability:  The security goal that generates the requirement for actions</a:t>
            </a:r>
          </a:p>
          <a:p>
            <a:r>
              <a:rPr lang="en-US" dirty="0">
                <a:latin typeface="Arial" pitchFamily="-1" charset="0"/>
                <a:ea typeface="ＭＳ Ｐゴシック" pitchFamily="-1" charset="-128"/>
                <a:cs typeface="ＭＳ Ｐゴシック" pitchFamily="-1" charset="-128"/>
              </a:rPr>
              <a:t>of an entity to be traced uniquely to that entity. This supports nonrepudiation,</a:t>
            </a:r>
          </a:p>
          <a:p>
            <a:r>
              <a:rPr lang="en-US" dirty="0">
                <a:latin typeface="Arial" pitchFamily="-1" charset="0"/>
                <a:ea typeface="ＭＳ Ｐゴシック" pitchFamily="-1" charset="-128"/>
                <a:cs typeface="ＭＳ Ｐゴシック" pitchFamily="-1" charset="-128"/>
              </a:rPr>
              <a:t>deterrence, fault isolation, intrusion detection and prevention, and after action</a:t>
            </a:r>
          </a:p>
          <a:p>
            <a:r>
              <a:rPr lang="en-US" dirty="0">
                <a:latin typeface="Arial" pitchFamily="-1" charset="0"/>
                <a:ea typeface="ＭＳ Ｐゴシック" pitchFamily="-1" charset="-128"/>
                <a:cs typeface="ＭＳ Ｐゴシック" pitchFamily="-1" charset="-128"/>
              </a:rPr>
              <a:t>recovery and legal action. Because truly secure systems are not yet an</a:t>
            </a:r>
          </a:p>
          <a:p>
            <a:r>
              <a:rPr lang="en-US" dirty="0">
                <a:latin typeface="Arial" pitchFamily="-1" charset="0"/>
                <a:ea typeface="ＭＳ Ｐゴシック" pitchFamily="-1" charset="-128"/>
                <a:cs typeface="ＭＳ Ｐゴシック" pitchFamily="-1" charset="-128"/>
              </a:rPr>
              <a:t>achievable goal, we must be able to trace a security breach to a responsible</a:t>
            </a:r>
          </a:p>
          <a:p>
            <a:r>
              <a:rPr lang="en-US" dirty="0">
                <a:latin typeface="Arial" pitchFamily="-1" charset="0"/>
                <a:ea typeface="ＭＳ Ｐゴシック" pitchFamily="-1" charset="-128"/>
                <a:cs typeface="ＭＳ Ｐゴシック" pitchFamily="-1" charset="-128"/>
              </a:rPr>
              <a:t>party. Systems must keep records of their activities to permit later forensic</a:t>
            </a:r>
          </a:p>
          <a:p>
            <a:r>
              <a:rPr lang="en-US" dirty="0">
                <a:latin typeface="Arial" pitchFamily="-1" charset="0"/>
                <a:ea typeface="ＭＳ Ｐゴシック" pitchFamily="-1" charset="-128"/>
                <a:cs typeface="ＭＳ Ｐゴシック" pitchFamily="-1" charset="-128"/>
              </a:rPr>
              <a:t>analysis to trace security breaches or to aid in transaction disputes.</a:t>
            </a:r>
          </a:p>
        </p:txBody>
      </p:sp>
      <p:sp>
        <p:nvSpPr>
          <p:cNvPr id="34820" name="Slide Number Placeholder 3"/>
          <p:cNvSpPr>
            <a:spLocks noGrp="1"/>
          </p:cNvSpPr>
          <p:nvPr>
            <p:ph type="sldNum" sz="quarter" idx="5"/>
          </p:nvPr>
        </p:nvSpPr>
        <p:spPr>
          <a:noFill/>
        </p:spPr>
        <p:txBody>
          <a:bodyPr/>
          <a:lstStyle/>
          <a:p>
            <a:fld id="{9D7C9379-AB26-9343-89AB-D9ADBE6A27C2}" type="slidenum">
              <a:rPr lang="en-AU" smtClean="0">
                <a:latin typeface="Arial" pitchFamily="-1" charset="0"/>
              </a:rPr>
              <a:pPr/>
              <a:t>13</a:t>
            </a:fld>
            <a:endParaRPr lang="en-AU" dirty="0">
              <a:latin typeface="Arial" pitchFamily="-1"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p:cNvSpPr>
          <p:nvPr>
            <p:ph type="sldImg"/>
          </p:nvPr>
        </p:nvSpPr>
        <p:spPr>
          <a:ln/>
        </p:spPr>
      </p:sp>
      <p:sp>
        <p:nvSpPr>
          <p:cNvPr id="36867"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We use three levels of impact on organizations or</a:t>
            </a:r>
          </a:p>
          <a:p>
            <a:r>
              <a:rPr lang="en-US" dirty="0">
                <a:latin typeface="Arial" pitchFamily="-1" charset="0"/>
                <a:ea typeface="ＭＳ Ｐゴシック" pitchFamily="-1" charset="-128"/>
                <a:cs typeface="ＭＳ Ｐゴシック" pitchFamily="-1" charset="-128"/>
              </a:rPr>
              <a:t>individuals should there be a breach of security (i.e., a loss of confidentiality, integrity,</a:t>
            </a:r>
          </a:p>
          <a:p>
            <a:r>
              <a:rPr lang="en-US" dirty="0">
                <a:latin typeface="Arial" pitchFamily="-1" charset="0"/>
                <a:ea typeface="ＭＳ Ｐゴシック" pitchFamily="-1" charset="-128"/>
                <a:cs typeface="ＭＳ Ｐゴシック" pitchFamily="-1" charset="-128"/>
              </a:rPr>
              <a:t>or availability). These levels are defined in FIPS PUB 199:</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Low:  The loss could be expected to have a limited adverse effect on organizational</a:t>
            </a:r>
          </a:p>
          <a:p>
            <a:r>
              <a:rPr lang="en-US" dirty="0">
                <a:latin typeface="Arial" pitchFamily="-1" charset="0"/>
                <a:ea typeface="ＭＳ Ｐゴシック" pitchFamily="-1" charset="-128"/>
                <a:cs typeface="ＭＳ Ｐゴシック" pitchFamily="-1" charset="-128"/>
              </a:rPr>
              <a:t>operations, organizational assets, or individuals. A limited adverse</a:t>
            </a:r>
          </a:p>
          <a:p>
            <a:r>
              <a:rPr lang="en-US" dirty="0">
                <a:latin typeface="Arial" pitchFamily="-1" charset="0"/>
                <a:ea typeface="ＭＳ Ｐゴシック" pitchFamily="-1" charset="-128"/>
                <a:cs typeface="ＭＳ Ｐゴシック" pitchFamily="-1" charset="-128"/>
              </a:rPr>
              <a:t>effect means that, for example, the loss of confidentiality, integrity, or availability</a:t>
            </a:r>
          </a:p>
          <a:p>
            <a:r>
              <a:rPr lang="en-US" dirty="0">
                <a:latin typeface="Arial" pitchFamily="-1" charset="0"/>
                <a:ea typeface="ＭＳ Ｐゴシック" pitchFamily="-1" charset="-128"/>
                <a:cs typeface="ＭＳ Ｐゴシック" pitchFamily="-1" charset="-128"/>
              </a:rPr>
              <a:t>might (i) cause a degradation in mission capability to an extent and</a:t>
            </a:r>
          </a:p>
          <a:p>
            <a:r>
              <a:rPr lang="en-US" dirty="0">
                <a:latin typeface="Arial" pitchFamily="-1" charset="0"/>
                <a:ea typeface="ＭＳ Ｐゴシック" pitchFamily="-1" charset="-128"/>
                <a:cs typeface="ＭＳ Ｐゴシック" pitchFamily="-1" charset="-128"/>
              </a:rPr>
              <a:t>duration that the organization is able to perform its primary functions, but the</a:t>
            </a:r>
          </a:p>
          <a:p>
            <a:r>
              <a:rPr lang="en-US" dirty="0">
                <a:latin typeface="Arial" pitchFamily="-1" charset="0"/>
                <a:ea typeface="ＭＳ Ｐゴシック" pitchFamily="-1" charset="-128"/>
                <a:cs typeface="ＭＳ Ｐゴシック" pitchFamily="-1" charset="-128"/>
              </a:rPr>
              <a:t>effectiveness of the functions is noticeably reduced; (ii) result in minor damage</a:t>
            </a:r>
          </a:p>
          <a:p>
            <a:r>
              <a:rPr lang="en-US" dirty="0">
                <a:latin typeface="Arial" pitchFamily="-1" charset="0"/>
                <a:ea typeface="ＭＳ Ｐゴシック" pitchFamily="-1" charset="-128"/>
                <a:cs typeface="ＭＳ Ｐゴシック" pitchFamily="-1" charset="-128"/>
              </a:rPr>
              <a:t>to organizational assets; (iii) result in minor financial loss; or (iv) result in</a:t>
            </a:r>
          </a:p>
          <a:p>
            <a:r>
              <a:rPr lang="en-US" dirty="0">
                <a:latin typeface="Arial" pitchFamily="-1" charset="0"/>
                <a:ea typeface="ＭＳ Ｐゴシック" pitchFamily="-1" charset="-128"/>
                <a:cs typeface="ＭＳ Ｐゴシック" pitchFamily="-1" charset="-128"/>
              </a:rPr>
              <a:t>minor harm to individuals.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Moderate:  The loss could be expected to have a serious adverse effect on</a:t>
            </a:r>
          </a:p>
          <a:p>
            <a:r>
              <a:rPr lang="en-US" dirty="0">
                <a:latin typeface="Arial" pitchFamily="-1" charset="0"/>
                <a:ea typeface="ＭＳ Ｐゴシック" pitchFamily="-1" charset="-128"/>
                <a:cs typeface="ＭＳ Ｐゴシック" pitchFamily="-1" charset="-128"/>
              </a:rPr>
              <a:t>organizational operations, organizational assets, or individuals. A serious</a:t>
            </a:r>
          </a:p>
          <a:p>
            <a:r>
              <a:rPr lang="en-US" dirty="0">
                <a:latin typeface="Arial" pitchFamily="-1" charset="0"/>
                <a:ea typeface="ＭＳ Ｐゴシック" pitchFamily="-1" charset="-128"/>
                <a:cs typeface="ＭＳ Ｐゴシック" pitchFamily="-1" charset="-128"/>
              </a:rPr>
              <a:t>adverse effect means that, for example, the loss might (i) cause a significant</a:t>
            </a:r>
          </a:p>
          <a:p>
            <a:r>
              <a:rPr lang="en-US" dirty="0">
                <a:latin typeface="Arial" pitchFamily="-1" charset="0"/>
                <a:ea typeface="ＭＳ Ｐゴシック" pitchFamily="-1" charset="-128"/>
                <a:cs typeface="ＭＳ Ｐゴシック" pitchFamily="-1" charset="-128"/>
              </a:rPr>
              <a:t>degradation in mission capability to an extent and duration that the</a:t>
            </a:r>
          </a:p>
          <a:p>
            <a:r>
              <a:rPr lang="en-US" dirty="0">
                <a:latin typeface="Arial" pitchFamily="-1" charset="0"/>
                <a:ea typeface="ＭＳ Ｐゴシック" pitchFamily="-1" charset="-128"/>
                <a:cs typeface="ＭＳ Ｐゴシック" pitchFamily="-1" charset="-128"/>
              </a:rPr>
              <a:t>organization is able to perform its primary functions, but the effectiveness</a:t>
            </a:r>
          </a:p>
          <a:p>
            <a:r>
              <a:rPr lang="en-US" dirty="0">
                <a:latin typeface="Arial" pitchFamily="-1" charset="0"/>
                <a:ea typeface="ＭＳ Ｐゴシック" pitchFamily="-1" charset="-128"/>
                <a:cs typeface="ＭＳ Ｐゴシック" pitchFamily="-1" charset="-128"/>
              </a:rPr>
              <a:t>of the functions is significantly reduced; (ii) result in significant damage to</a:t>
            </a:r>
          </a:p>
          <a:p>
            <a:r>
              <a:rPr lang="en-US" dirty="0">
                <a:latin typeface="Arial" pitchFamily="-1" charset="0"/>
                <a:ea typeface="ＭＳ Ｐゴシック" pitchFamily="-1" charset="-128"/>
                <a:cs typeface="ＭＳ Ｐゴシック" pitchFamily="-1" charset="-128"/>
              </a:rPr>
              <a:t>organizational assets; (iii) result in significant financial loss; or (iv) result in</a:t>
            </a:r>
          </a:p>
          <a:p>
            <a:r>
              <a:rPr lang="en-US" dirty="0">
                <a:latin typeface="Arial" pitchFamily="-1" charset="0"/>
                <a:ea typeface="ＭＳ Ｐゴシック" pitchFamily="-1" charset="-128"/>
                <a:cs typeface="ＭＳ Ｐゴシック" pitchFamily="-1" charset="-128"/>
              </a:rPr>
              <a:t>significant harm to individuals that does not involve loss of life or serious,</a:t>
            </a:r>
          </a:p>
          <a:p>
            <a:r>
              <a:rPr lang="en-US" dirty="0">
                <a:latin typeface="Arial" pitchFamily="-1" charset="0"/>
                <a:ea typeface="ＭＳ Ｐゴシック" pitchFamily="-1" charset="-128"/>
                <a:cs typeface="ＭＳ Ｐゴシック" pitchFamily="-1" charset="-128"/>
              </a:rPr>
              <a:t>life-threatening injuries.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High:  The loss could be expected to have a severe or catastrophic adverse</a:t>
            </a:r>
          </a:p>
          <a:p>
            <a:r>
              <a:rPr lang="en-US" dirty="0">
                <a:latin typeface="Arial" pitchFamily="-1" charset="0"/>
                <a:ea typeface="ＭＳ Ｐゴシック" pitchFamily="-1" charset="-128"/>
                <a:cs typeface="ＭＳ Ｐゴシック" pitchFamily="-1" charset="-128"/>
              </a:rPr>
              <a:t>effect on organizational operations, organizational assets, or individuals.</a:t>
            </a:r>
          </a:p>
          <a:p>
            <a:r>
              <a:rPr lang="en-US" dirty="0">
                <a:latin typeface="Arial" pitchFamily="-1" charset="0"/>
                <a:ea typeface="ＭＳ Ｐゴシック" pitchFamily="-1" charset="-128"/>
                <a:cs typeface="ＭＳ Ｐゴシック" pitchFamily="-1" charset="-128"/>
              </a:rPr>
              <a:t>A severe or catastrophic adverse effect means that, for example, the loss might</a:t>
            </a:r>
          </a:p>
          <a:p>
            <a:r>
              <a:rPr lang="en-US" dirty="0">
                <a:latin typeface="Arial" pitchFamily="-1" charset="0"/>
                <a:ea typeface="ＭＳ Ｐゴシック" pitchFamily="-1" charset="-128"/>
                <a:cs typeface="ＭＳ Ｐゴシック" pitchFamily="-1" charset="-128"/>
              </a:rPr>
              <a:t>(i) cause a severe degradation in or loss of mission capability to an extent and</a:t>
            </a:r>
          </a:p>
          <a:p>
            <a:r>
              <a:rPr lang="en-US" dirty="0">
                <a:latin typeface="Arial" pitchFamily="-1" charset="0"/>
                <a:ea typeface="ＭＳ Ｐゴシック" pitchFamily="-1" charset="-128"/>
                <a:cs typeface="ＭＳ Ｐゴシック" pitchFamily="-1" charset="-128"/>
              </a:rPr>
              <a:t>duration that the organization is not able to perform one or more of its primary</a:t>
            </a:r>
          </a:p>
          <a:p>
            <a:r>
              <a:rPr lang="en-US" dirty="0">
                <a:latin typeface="Arial" pitchFamily="-1" charset="0"/>
                <a:ea typeface="ＭＳ Ｐゴシック" pitchFamily="-1" charset="-128"/>
                <a:cs typeface="ＭＳ Ｐゴシック" pitchFamily="-1" charset="-128"/>
              </a:rPr>
              <a:t>functions; (ii) result in major damage to organizational assets; (iii) result</a:t>
            </a:r>
          </a:p>
          <a:p>
            <a:r>
              <a:rPr lang="en-US" dirty="0">
                <a:latin typeface="Arial" pitchFamily="-1" charset="0"/>
                <a:ea typeface="ＭＳ Ｐゴシック" pitchFamily="-1" charset="-128"/>
                <a:cs typeface="ＭＳ Ｐゴシック" pitchFamily="-1" charset="-128"/>
              </a:rPr>
              <a:t>in major financial loss; or (iv) result in severe or catastrophic harm to individuals</a:t>
            </a:r>
          </a:p>
          <a:p>
            <a:r>
              <a:rPr lang="en-US" dirty="0">
                <a:latin typeface="Arial" pitchFamily="-1" charset="0"/>
                <a:ea typeface="ＭＳ Ｐゴシック" pitchFamily="-1" charset="-128"/>
                <a:cs typeface="ＭＳ Ｐゴシック" pitchFamily="-1" charset="-128"/>
              </a:rPr>
              <a:t>involving loss of life or serious, life-threatening injuries.</a:t>
            </a:r>
            <a:endParaRPr lang="en-US" sz="1100" dirty="0">
              <a:latin typeface="Arial" pitchFamily="-1" charset="0"/>
              <a:ea typeface="Arial" pitchFamily="-1" charset="0"/>
              <a:cs typeface="Arial" pitchFamily="-1" charset="0"/>
            </a:endParaRPr>
          </a:p>
        </p:txBody>
      </p:sp>
      <p:sp>
        <p:nvSpPr>
          <p:cNvPr id="36868" name="Slide Number Placeholder 3"/>
          <p:cNvSpPr>
            <a:spLocks noGrp="1"/>
          </p:cNvSpPr>
          <p:nvPr>
            <p:ph type="sldNum" sz="quarter" idx="5"/>
          </p:nvPr>
        </p:nvSpPr>
        <p:spPr>
          <a:noFill/>
        </p:spPr>
        <p:txBody>
          <a:bodyPr/>
          <a:lstStyle/>
          <a:p>
            <a:fld id="{1DE7144E-C404-374C-B551-1749F4BA0FB2}" type="slidenum">
              <a:rPr lang="en-AU" smtClean="0">
                <a:latin typeface="Arial" pitchFamily="-1" charset="0"/>
              </a:rPr>
              <a:pPr/>
              <a:t>14</a:t>
            </a:fld>
            <a:endParaRPr lang="en-AU" dirty="0">
              <a:latin typeface="Arial" pitchFamily="-1"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28675" name="Notes Placeholder 2"/>
          <p:cNvSpPr>
            <a:spLocks noGrp="1"/>
          </p:cNvSpPr>
          <p:nvPr>
            <p:ph type="body" idx="1"/>
          </p:nvPr>
        </p:nvSpPr>
        <p:spPr>
          <a:noFill/>
          <a:ln/>
        </p:spPr>
        <p:txBody>
          <a:bodyPr/>
          <a:lstStyle/>
          <a:p>
            <a:r>
              <a:rPr lang="en-US" sz="1200" b="1" kern="1200" baseline="0" dirty="0">
                <a:solidFill>
                  <a:schemeClr val="tx1"/>
                </a:solidFill>
                <a:latin typeface="Arial" charset="0"/>
                <a:ea typeface="ＭＳ Ｐゴシック" charset="-128"/>
                <a:cs typeface="ＭＳ Ｐゴシック" charset="-128"/>
              </a:rPr>
              <a:t>Confidentiality </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Student grade information is an asset whose confidentiality is</a:t>
            </a:r>
          </a:p>
          <a:p>
            <a:r>
              <a:rPr lang="en-US" sz="1200" kern="1200" baseline="0" dirty="0">
                <a:solidFill>
                  <a:schemeClr val="tx1"/>
                </a:solidFill>
                <a:latin typeface="Arial" charset="0"/>
                <a:ea typeface="ＭＳ Ｐゴシック" charset="-128"/>
                <a:cs typeface="ＭＳ Ｐゴシック" charset="-128"/>
              </a:rPr>
              <a:t>considered to be highly important by students. In the United States, the release of</a:t>
            </a:r>
          </a:p>
          <a:p>
            <a:r>
              <a:rPr lang="en-US" sz="1200" kern="1200" baseline="0" dirty="0">
                <a:solidFill>
                  <a:schemeClr val="tx1"/>
                </a:solidFill>
                <a:latin typeface="Arial" charset="0"/>
                <a:ea typeface="ＭＳ Ｐゴシック" charset="-128"/>
                <a:cs typeface="ＭＳ Ｐゴシック" charset="-128"/>
              </a:rPr>
              <a:t>such information is regulated by the Family Educational Rights and Privacy Act</a:t>
            </a:r>
          </a:p>
          <a:p>
            <a:r>
              <a:rPr lang="en-US" sz="1200" kern="1200" baseline="0" dirty="0">
                <a:solidFill>
                  <a:schemeClr val="tx1"/>
                </a:solidFill>
                <a:latin typeface="Arial" charset="0"/>
                <a:ea typeface="ＭＳ Ｐゴシック" charset="-128"/>
                <a:cs typeface="ＭＳ Ｐゴシック" charset="-128"/>
              </a:rPr>
              <a:t>(FERPA). Grade information should only be available to students, their parents,</a:t>
            </a:r>
          </a:p>
          <a:p>
            <a:r>
              <a:rPr lang="en-US" sz="1200" kern="1200" baseline="0" dirty="0">
                <a:solidFill>
                  <a:schemeClr val="tx1"/>
                </a:solidFill>
                <a:latin typeface="Arial" charset="0"/>
                <a:ea typeface="ＭＳ Ｐゴシック" charset="-128"/>
                <a:cs typeface="ＭＳ Ｐゴシック" charset="-128"/>
              </a:rPr>
              <a:t>and employees that require the information to do their job. Student enrollment</a:t>
            </a:r>
          </a:p>
          <a:p>
            <a:r>
              <a:rPr lang="en-US" sz="1200" kern="1200" baseline="0" dirty="0">
                <a:solidFill>
                  <a:schemeClr val="tx1"/>
                </a:solidFill>
                <a:latin typeface="Arial" charset="0"/>
                <a:ea typeface="ＭＳ Ｐゴシック" charset="-128"/>
                <a:cs typeface="ＭＳ Ｐゴシック" charset="-128"/>
              </a:rPr>
              <a:t>information may have a moderate confidentiality rating. While still covered by</a:t>
            </a:r>
          </a:p>
          <a:p>
            <a:r>
              <a:rPr lang="en-US" sz="1200" kern="1200" baseline="0" dirty="0">
                <a:solidFill>
                  <a:schemeClr val="tx1"/>
                </a:solidFill>
                <a:latin typeface="Arial" charset="0"/>
                <a:ea typeface="ＭＳ Ｐゴシック" charset="-128"/>
                <a:cs typeface="ＭＳ Ｐゴシック" charset="-128"/>
              </a:rPr>
              <a:t>FERPA, this information is seen by more people on a daily basis, is less likely to be</a:t>
            </a:r>
          </a:p>
          <a:p>
            <a:r>
              <a:rPr lang="en-US" sz="1200" kern="1200" baseline="0" dirty="0">
                <a:solidFill>
                  <a:schemeClr val="tx1"/>
                </a:solidFill>
                <a:latin typeface="Arial" charset="0"/>
                <a:ea typeface="ＭＳ Ｐゴシック" charset="-128"/>
                <a:cs typeface="ＭＳ Ｐゴシック" charset="-128"/>
              </a:rPr>
              <a:t>targeted than grade information, and results in less damage if disclosed. Directory</a:t>
            </a:r>
          </a:p>
          <a:p>
            <a:r>
              <a:rPr lang="en-US" sz="1200" kern="1200" baseline="0" dirty="0">
                <a:solidFill>
                  <a:schemeClr val="tx1"/>
                </a:solidFill>
                <a:latin typeface="Arial" charset="0"/>
                <a:ea typeface="ＭＳ Ｐゴシック" charset="-128"/>
                <a:cs typeface="ＭＳ Ｐゴシック" charset="-128"/>
              </a:rPr>
              <a:t>information (such as lists of students, faculty, or departmental lists) may be assigned</a:t>
            </a:r>
          </a:p>
          <a:p>
            <a:r>
              <a:rPr lang="en-US" sz="1200" kern="1200" baseline="0" dirty="0">
                <a:solidFill>
                  <a:schemeClr val="tx1"/>
                </a:solidFill>
                <a:latin typeface="Arial" charset="0"/>
                <a:ea typeface="ＭＳ Ｐゴシック" charset="-128"/>
                <a:cs typeface="ＭＳ Ｐゴシック" charset="-128"/>
              </a:rPr>
              <a:t>a low confidentiality rating or indeed no rating. This information is typically freely</a:t>
            </a:r>
          </a:p>
          <a:p>
            <a:r>
              <a:rPr lang="en-US" sz="1200" kern="1200" baseline="0" dirty="0">
                <a:solidFill>
                  <a:schemeClr val="tx1"/>
                </a:solidFill>
                <a:latin typeface="Arial" charset="0"/>
                <a:ea typeface="ＭＳ Ｐゴシック" charset="-128"/>
                <a:cs typeface="ＭＳ Ｐゴシック" charset="-128"/>
              </a:rPr>
              <a:t>available to the public and published on a school’s Web site.</a:t>
            </a:r>
          </a:p>
          <a:p>
            <a:endParaRPr lang="en-US" sz="1200" kern="1200" baseline="0" dirty="0">
              <a:solidFill>
                <a:schemeClr val="tx1"/>
              </a:solidFill>
              <a:latin typeface="Arial" charset="0"/>
              <a:ea typeface="ＭＳ Ｐゴシック" charset="-128"/>
              <a:cs typeface="ＭＳ Ｐゴシック" charset="-128"/>
            </a:endParaRPr>
          </a:p>
          <a:p>
            <a:r>
              <a:rPr lang="en-US" sz="1200" b="1" kern="1200" baseline="0" dirty="0">
                <a:solidFill>
                  <a:schemeClr val="tx1"/>
                </a:solidFill>
                <a:latin typeface="Arial" charset="0"/>
                <a:ea typeface="ＭＳ Ｐゴシック" charset="-128"/>
                <a:cs typeface="ＭＳ Ｐゴシック" charset="-128"/>
              </a:rPr>
              <a:t>Integrity </a:t>
            </a:r>
          </a:p>
          <a:p>
            <a:endParaRPr lang="en-US" sz="1200" b="1"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Several aspects of integrity are illustrated by the example of a hospital</a:t>
            </a:r>
          </a:p>
          <a:p>
            <a:r>
              <a:rPr lang="en-US" sz="1200" kern="1200" baseline="0" dirty="0">
                <a:solidFill>
                  <a:schemeClr val="tx1"/>
                </a:solidFill>
                <a:latin typeface="Arial" charset="0"/>
                <a:ea typeface="ＭＳ Ｐゴシック" charset="-128"/>
                <a:cs typeface="ＭＳ Ｐゴシック" charset="-128"/>
              </a:rPr>
              <a:t>patient’s allergy information stored in a database. The doctor should be able to</a:t>
            </a:r>
          </a:p>
          <a:p>
            <a:r>
              <a:rPr lang="en-US" sz="1200" kern="1200" baseline="0" dirty="0">
                <a:solidFill>
                  <a:schemeClr val="tx1"/>
                </a:solidFill>
                <a:latin typeface="Arial" charset="0"/>
                <a:ea typeface="ＭＳ Ｐゴシック" charset="-128"/>
                <a:cs typeface="ＭＳ Ｐゴシック" charset="-128"/>
              </a:rPr>
              <a:t>trust that the information is correct and current. Now suppose that an employee</a:t>
            </a:r>
          </a:p>
          <a:p>
            <a:r>
              <a:rPr lang="en-US" sz="1200" kern="1200" baseline="0" dirty="0">
                <a:solidFill>
                  <a:schemeClr val="tx1"/>
                </a:solidFill>
                <a:latin typeface="Arial" charset="0"/>
                <a:ea typeface="ＭＳ Ｐゴシック" charset="-128"/>
                <a:cs typeface="ＭＳ Ｐゴシック" charset="-128"/>
              </a:rPr>
              <a:t>(e.g., a nurse) who is authorized to view and update this information deliberately</a:t>
            </a:r>
          </a:p>
          <a:p>
            <a:r>
              <a:rPr lang="en-US" sz="1200" kern="1200" baseline="0" dirty="0">
                <a:solidFill>
                  <a:schemeClr val="tx1"/>
                </a:solidFill>
                <a:latin typeface="Arial" charset="0"/>
                <a:ea typeface="ＭＳ Ｐゴシック" charset="-128"/>
                <a:cs typeface="ＭＳ Ｐゴシック" charset="-128"/>
              </a:rPr>
              <a:t>falsifies the data to cause harm to the hospital. The database needs to be restored</a:t>
            </a:r>
          </a:p>
          <a:p>
            <a:r>
              <a:rPr lang="en-US" sz="1200" kern="1200" baseline="0" dirty="0">
                <a:solidFill>
                  <a:schemeClr val="tx1"/>
                </a:solidFill>
                <a:latin typeface="Arial" charset="0"/>
                <a:ea typeface="ＭＳ Ｐゴシック" charset="-128"/>
                <a:cs typeface="ＭＳ Ｐゴシック" charset="-128"/>
              </a:rPr>
              <a:t>to a trusted basis quickly, and it should be possible to trace the error back to the</a:t>
            </a:r>
          </a:p>
          <a:p>
            <a:r>
              <a:rPr lang="en-US" sz="1200" kern="1200" baseline="0" dirty="0">
                <a:solidFill>
                  <a:schemeClr val="tx1"/>
                </a:solidFill>
                <a:latin typeface="Arial" charset="0"/>
                <a:ea typeface="ＭＳ Ｐゴシック" charset="-128"/>
                <a:cs typeface="ＭＳ Ｐゴシック" charset="-128"/>
              </a:rPr>
              <a:t>person responsible. Patient allergy information is an example of an asset with a high</a:t>
            </a:r>
          </a:p>
          <a:p>
            <a:r>
              <a:rPr lang="en-US" sz="1200" kern="1200" baseline="0" dirty="0">
                <a:solidFill>
                  <a:schemeClr val="tx1"/>
                </a:solidFill>
                <a:latin typeface="Arial" charset="0"/>
                <a:ea typeface="ＭＳ Ｐゴシック" charset="-128"/>
                <a:cs typeface="ＭＳ Ｐゴシック" charset="-128"/>
              </a:rPr>
              <a:t>requirement for integrity. Inaccurate information could result in serious harm or</a:t>
            </a:r>
          </a:p>
          <a:p>
            <a:r>
              <a:rPr lang="en-US" sz="1200" kern="1200" baseline="0" dirty="0">
                <a:solidFill>
                  <a:schemeClr val="tx1"/>
                </a:solidFill>
                <a:latin typeface="Arial" charset="0"/>
                <a:ea typeface="ＭＳ Ｐゴシック" charset="-128"/>
                <a:cs typeface="ＭＳ Ｐゴシック" charset="-128"/>
              </a:rPr>
              <a:t>death to a patient and expose the hospital to massive liability.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An example of an asset that may be assigned a moderate level of integrity</a:t>
            </a:r>
          </a:p>
          <a:p>
            <a:r>
              <a:rPr lang="en-US" sz="1200" kern="1200" baseline="0" dirty="0">
                <a:solidFill>
                  <a:schemeClr val="tx1"/>
                </a:solidFill>
                <a:latin typeface="Arial" charset="0"/>
                <a:ea typeface="ＭＳ Ｐゴシック" charset="-128"/>
                <a:cs typeface="ＭＳ Ｐゴシック" charset="-128"/>
              </a:rPr>
              <a:t>requirement is a Web site that offers a forum to registered users to discuss some</a:t>
            </a:r>
          </a:p>
          <a:p>
            <a:r>
              <a:rPr lang="en-US" sz="1200" kern="1200" baseline="0" dirty="0">
                <a:solidFill>
                  <a:schemeClr val="tx1"/>
                </a:solidFill>
                <a:latin typeface="Arial" charset="0"/>
                <a:ea typeface="ＭＳ Ｐゴシック" charset="-128"/>
                <a:cs typeface="ＭＳ Ｐゴシック" charset="-128"/>
              </a:rPr>
              <a:t>specific topic. Either a registered user or a hacker could falsify some entries or deface</a:t>
            </a:r>
          </a:p>
          <a:p>
            <a:r>
              <a:rPr lang="en-US" sz="1200" kern="1200" baseline="0" dirty="0">
                <a:solidFill>
                  <a:schemeClr val="tx1"/>
                </a:solidFill>
                <a:latin typeface="Arial" charset="0"/>
                <a:ea typeface="ＭＳ Ｐゴシック" charset="-128"/>
                <a:cs typeface="ＭＳ Ｐゴシック" charset="-128"/>
              </a:rPr>
              <a:t>the Web site. If the forum exists only for the enjoyment of the users, brings</a:t>
            </a:r>
          </a:p>
          <a:p>
            <a:r>
              <a:rPr lang="en-US" sz="1200" kern="1200" baseline="0" dirty="0">
                <a:solidFill>
                  <a:schemeClr val="tx1"/>
                </a:solidFill>
                <a:latin typeface="Arial" charset="0"/>
                <a:ea typeface="ＭＳ Ｐゴシック" charset="-128"/>
                <a:cs typeface="ＭＳ Ｐゴシック" charset="-128"/>
              </a:rPr>
              <a:t>in little or no advertising revenue, and is not used for something important such</a:t>
            </a:r>
          </a:p>
          <a:p>
            <a:r>
              <a:rPr lang="en-US" sz="1200" kern="1200" baseline="0" dirty="0">
                <a:solidFill>
                  <a:schemeClr val="tx1"/>
                </a:solidFill>
                <a:latin typeface="Arial" charset="0"/>
                <a:ea typeface="ＭＳ Ｐゴシック" charset="-128"/>
                <a:cs typeface="ＭＳ Ｐゴシック" charset="-128"/>
              </a:rPr>
              <a:t> as research, then potential damage is not severe. The Web master may experience</a:t>
            </a:r>
          </a:p>
          <a:p>
            <a:r>
              <a:rPr lang="en-US" sz="1200" kern="1200" baseline="0" dirty="0">
                <a:solidFill>
                  <a:schemeClr val="tx1"/>
                </a:solidFill>
                <a:latin typeface="Arial" charset="0"/>
                <a:ea typeface="ＭＳ Ｐゴシック" charset="-128"/>
                <a:cs typeface="ＭＳ Ｐゴシック" charset="-128"/>
              </a:rPr>
              <a:t>some data, financial, and time loss.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An example of a low-integrity requirement is an anonymous online poll. Many</a:t>
            </a:r>
          </a:p>
          <a:p>
            <a:r>
              <a:rPr lang="en-US" sz="1200" kern="1200" baseline="0" dirty="0">
                <a:solidFill>
                  <a:schemeClr val="tx1"/>
                </a:solidFill>
                <a:latin typeface="Arial" charset="0"/>
                <a:ea typeface="ＭＳ Ｐゴシック" charset="-128"/>
                <a:cs typeface="ＭＳ Ｐゴシック" charset="-128"/>
              </a:rPr>
              <a:t>Web sites, such as news organizations, offer these polls to their users with very few</a:t>
            </a:r>
          </a:p>
          <a:p>
            <a:r>
              <a:rPr lang="en-US" sz="1200" kern="1200" baseline="0" dirty="0">
                <a:solidFill>
                  <a:schemeClr val="tx1"/>
                </a:solidFill>
                <a:latin typeface="Arial" charset="0"/>
                <a:ea typeface="ＭＳ Ｐゴシック" charset="-128"/>
                <a:cs typeface="ＭＳ Ｐゴシック" charset="-128"/>
              </a:rPr>
              <a:t>safeguards. However, the inaccuracy and unscientific nature of such polls are well</a:t>
            </a:r>
          </a:p>
          <a:p>
            <a:r>
              <a:rPr lang="en-US" sz="1200" kern="1200" baseline="0" dirty="0">
                <a:solidFill>
                  <a:schemeClr val="tx1"/>
                </a:solidFill>
                <a:latin typeface="Arial" charset="0"/>
                <a:ea typeface="ＭＳ Ｐゴシック" charset="-128"/>
                <a:cs typeface="ＭＳ Ｐゴシック" charset="-128"/>
              </a:rPr>
              <a:t>understood.</a:t>
            </a:r>
          </a:p>
          <a:p>
            <a:endParaRPr lang="en-US" sz="1200" kern="1200" baseline="0" dirty="0">
              <a:solidFill>
                <a:schemeClr val="tx1"/>
              </a:solidFill>
              <a:latin typeface="Arial" charset="0"/>
              <a:ea typeface="ＭＳ Ｐゴシック" charset="-128"/>
              <a:cs typeface="ＭＳ Ｐゴシック" charset="-128"/>
            </a:endParaRPr>
          </a:p>
          <a:p>
            <a:r>
              <a:rPr lang="en-US" sz="1200" b="1" kern="1200" baseline="0" dirty="0">
                <a:solidFill>
                  <a:schemeClr val="tx1"/>
                </a:solidFill>
                <a:latin typeface="Arial" charset="0"/>
                <a:ea typeface="ＭＳ Ｐゴシック" charset="-128"/>
                <a:cs typeface="ＭＳ Ｐゴシック" charset="-128"/>
              </a:rPr>
              <a:t>Availability </a:t>
            </a:r>
          </a:p>
          <a:p>
            <a:endParaRPr lang="en-US" sz="1200" b="1"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more critical a component or service, the higher is the level of</a:t>
            </a:r>
          </a:p>
          <a:p>
            <a:r>
              <a:rPr lang="en-US" sz="1200" kern="1200" baseline="0" dirty="0">
                <a:solidFill>
                  <a:schemeClr val="tx1"/>
                </a:solidFill>
                <a:latin typeface="Arial" charset="0"/>
                <a:ea typeface="ＭＳ Ｐゴシック" charset="-128"/>
                <a:cs typeface="ＭＳ Ｐゴシック" charset="-128"/>
              </a:rPr>
              <a:t>availability required. Consider a system that provides authentication services for</a:t>
            </a:r>
          </a:p>
          <a:p>
            <a:r>
              <a:rPr lang="en-US" sz="1200" kern="1200" baseline="0" dirty="0">
                <a:solidFill>
                  <a:schemeClr val="tx1"/>
                </a:solidFill>
                <a:latin typeface="Arial" charset="0"/>
                <a:ea typeface="ＭＳ Ｐゴシック" charset="-128"/>
                <a:cs typeface="ＭＳ Ｐゴシック" charset="-128"/>
              </a:rPr>
              <a:t>critical systems, applications, and devices. An interruption of service results in the</a:t>
            </a:r>
          </a:p>
          <a:p>
            <a:r>
              <a:rPr lang="en-US" sz="1200" kern="1200" baseline="0" dirty="0">
                <a:solidFill>
                  <a:schemeClr val="tx1"/>
                </a:solidFill>
                <a:latin typeface="Arial" charset="0"/>
                <a:ea typeface="ＭＳ Ｐゴシック" charset="-128"/>
                <a:cs typeface="ＭＳ Ｐゴシック" charset="-128"/>
              </a:rPr>
              <a:t>inability for customers to access computing resources and for the staff to access</a:t>
            </a:r>
          </a:p>
          <a:p>
            <a:r>
              <a:rPr lang="en-US" sz="1200" kern="1200" baseline="0" dirty="0">
                <a:solidFill>
                  <a:schemeClr val="tx1"/>
                </a:solidFill>
                <a:latin typeface="Arial" charset="0"/>
                <a:ea typeface="ＭＳ Ｐゴシック" charset="-128"/>
                <a:cs typeface="ＭＳ Ｐゴシック" charset="-128"/>
              </a:rPr>
              <a:t>the resources they need to perform critical tasks. The loss of the service translates</a:t>
            </a:r>
          </a:p>
          <a:p>
            <a:r>
              <a:rPr lang="en-US" sz="1200" kern="1200" baseline="0" dirty="0">
                <a:solidFill>
                  <a:schemeClr val="tx1"/>
                </a:solidFill>
                <a:latin typeface="Arial" charset="0"/>
                <a:ea typeface="ＭＳ Ｐゴシック" charset="-128"/>
                <a:cs typeface="ＭＳ Ｐゴシック" charset="-128"/>
              </a:rPr>
              <a:t>into a large financial loss due to lost employee productivity and potential</a:t>
            </a:r>
          </a:p>
          <a:p>
            <a:r>
              <a:rPr lang="en-US" sz="1200" kern="1200" baseline="0" dirty="0">
                <a:solidFill>
                  <a:schemeClr val="tx1"/>
                </a:solidFill>
                <a:latin typeface="Arial" charset="0"/>
                <a:ea typeface="ＭＳ Ｐゴシック" charset="-128"/>
                <a:cs typeface="ＭＳ Ｐゴシック" charset="-128"/>
              </a:rPr>
              <a:t>customer loss.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An example of an asset that typically would be rated as having a moderate</a:t>
            </a:r>
          </a:p>
          <a:p>
            <a:r>
              <a:rPr lang="en-US" sz="1200" kern="1200" baseline="0" dirty="0">
                <a:solidFill>
                  <a:schemeClr val="tx1"/>
                </a:solidFill>
                <a:latin typeface="Arial" charset="0"/>
                <a:ea typeface="ＭＳ Ｐゴシック" charset="-128"/>
                <a:cs typeface="ＭＳ Ｐゴシック" charset="-128"/>
              </a:rPr>
              <a:t>availability requirement is a public Web site for a university; the Web site provides</a:t>
            </a:r>
          </a:p>
          <a:p>
            <a:r>
              <a:rPr lang="en-US" sz="1200" kern="1200" baseline="0" dirty="0">
                <a:solidFill>
                  <a:schemeClr val="tx1"/>
                </a:solidFill>
                <a:latin typeface="Arial" charset="0"/>
                <a:ea typeface="ＭＳ Ｐゴシック" charset="-128"/>
                <a:cs typeface="ＭＳ Ｐゴシック" charset="-128"/>
              </a:rPr>
              <a:t>information for current and prospective students and donors. Such a site is not a</a:t>
            </a:r>
          </a:p>
          <a:p>
            <a:r>
              <a:rPr lang="en-US" sz="1200" kern="1200" baseline="0" dirty="0">
                <a:solidFill>
                  <a:schemeClr val="tx1"/>
                </a:solidFill>
                <a:latin typeface="Arial" charset="0"/>
                <a:ea typeface="ＭＳ Ｐゴシック" charset="-128"/>
                <a:cs typeface="ＭＳ Ｐゴシック" charset="-128"/>
              </a:rPr>
              <a:t>critical component of the university’s information system, but its unavailability will</a:t>
            </a:r>
          </a:p>
          <a:p>
            <a:r>
              <a:rPr lang="en-US" sz="1200" kern="1200" baseline="0" dirty="0">
                <a:solidFill>
                  <a:schemeClr val="tx1"/>
                </a:solidFill>
                <a:latin typeface="Arial" charset="0"/>
                <a:ea typeface="ＭＳ Ｐゴシック" charset="-128"/>
                <a:cs typeface="ＭＳ Ｐゴシック" charset="-128"/>
              </a:rPr>
              <a:t>cause some embarrassment.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An online telephone directory lookup application would be classified as a low availability</a:t>
            </a:r>
          </a:p>
          <a:p>
            <a:r>
              <a:rPr lang="en-US" sz="1200" kern="1200" baseline="0" dirty="0">
                <a:solidFill>
                  <a:schemeClr val="tx1"/>
                </a:solidFill>
                <a:latin typeface="Arial" charset="0"/>
                <a:ea typeface="ＭＳ Ｐゴシック" charset="-128"/>
                <a:cs typeface="ＭＳ Ｐゴシック" charset="-128"/>
              </a:rPr>
              <a:t>requirement. Although the temporary loss of the application may be</a:t>
            </a:r>
          </a:p>
          <a:p>
            <a:r>
              <a:rPr lang="en-US" sz="1200" kern="1200" baseline="0" dirty="0">
                <a:solidFill>
                  <a:schemeClr val="tx1"/>
                </a:solidFill>
                <a:latin typeface="Arial" charset="0"/>
                <a:ea typeface="ＭＳ Ｐゴシック" charset="-128"/>
                <a:cs typeface="ＭＳ Ｐゴシック" charset="-128"/>
              </a:rPr>
              <a:t>an annoyance, there are other ways to access the information, such as a hardcopy</a:t>
            </a:r>
          </a:p>
          <a:p>
            <a:r>
              <a:rPr lang="en-US" sz="1200" kern="1200" baseline="0" dirty="0">
                <a:solidFill>
                  <a:schemeClr val="tx1"/>
                </a:solidFill>
                <a:latin typeface="Arial" charset="0"/>
                <a:ea typeface="ＭＳ Ｐゴシック" charset="-128"/>
                <a:cs typeface="ＭＳ Ｐゴシック" charset="-128"/>
              </a:rPr>
              <a:t>directory or the operator.</a:t>
            </a:r>
            <a:endParaRPr lang="en-US" sz="1100" dirty="0">
              <a:latin typeface="Arial" pitchFamily="-1" charset="0"/>
              <a:ea typeface="ＭＳ Ｐゴシック" pitchFamily="-1" charset="-128"/>
              <a:cs typeface="ＭＳ Ｐゴシック" pitchFamily="-1" charset="-128"/>
            </a:endParaRPr>
          </a:p>
        </p:txBody>
      </p:sp>
      <p:sp>
        <p:nvSpPr>
          <p:cNvPr id="28676" name="Slide Number Placeholder 3"/>
          <p:cNvSpPr>
            <a:spLocks noGrp="1"/>
          </p:cNvSpPr>
          <p:nvPr>
            <p:ph type="sldNum" sz="quarter" idx="5"/>
          </p:nvPr>
        </p:nvSpPr>
        <p:spPr>
          <a:noFill/>
        </p:spPr>
        <p:txBody>
          <a:bodyPr/>
          <a:lstStyle/>
          <a:p>
            <a:fld id="{FE2A78E5-C300-1C46-8431-E7D4FD1CCA69}" type="slidenum">
              <a:rPr lang="en-AU" smtClean="0">
                <a:latin typeface="Arial" pitchFamily="-1" charset="0"/>
              </a:rPr>
              <a:pPr/>
              <a:t>15</a:t>
            </a:fld>
            <a:endParaRPr lang="en-AU" dirty="0">
              <a:latin typeface="Arial" pitchFamily="-1"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8915" name="Notes Placeholder 2"/>
          <p:cNvSpPr>
            <a:spLocks noGrp="1"/>
          </p:cNvSpPr>
          <p:nvPr>
            <p:ph type="body" idx="1"/>
          </p:nvPr>
        </p:nvSpPr>
        <p:spPr>
          <a:noFill/>
          <a:ln/>
        </p:spPr>
        <p:txBody>
          <a:bodyPr/>
          <a:lstStyle/>
          <a:p>
            <a:r>
              <a:rPr lang="en-US" sz="1200" b="0" kern="1200" baseline="0" dirty="0">
                <a:solidFill>
                  <a:schemeClr val="tx1"/>
                </a:solidFill>
                <a:latin typeface="Arial" charset="0"/>
                <a:ea typeface="ＭＳ Ｐゴシック" charset="-128"/>
                <a:cs typeface="ＭＳ Ｐゴシック" charset="-128"/>
              </a:rPr>
              <a:t>Computer and network security is both fascinating and complex. Some of the reasons</a:t>
            </a:r>
          </a:p>
          <a:p>
            <a:r>
              <a:rPr lang="en-US" sz="1200" b="0" kern="1200" baseline="0" dirty="0">
                <a:solidFill>
                  <a:schemeClr val="tx1"/>
                </a:solidFill>
                <a:latin typeface="Arial" charset="0"/>
                <a:ea typeface="ＭＳ Ｐゴシック" charset="-128"/>
                <a:cs typeface="ＭＳ Ｐゴシック" charset="-128"/>
              </a:rPr>
              <a:t>include:</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1.  Security is not as simple as it might first appear to the novice. The requirements</a:t>
            </a:r>
          </a:p>
          <a:p>
            <a:r>
              <a:rPr lang="en-US" sz="1200" b="0" kern="1200" baseline="0" dirty="0">
                <a:solidFill>
                  <a:schemeClr val="tx1"/>
                </a:solidFill>
                <a:latin typeface="Arial" charset="0"/>
                <a:ea typeface="ＭＳ Ｐゴシック" charset="-128"/>
                <a:cs typeface="ＭＳ Ｐゴシック" charset="-128"/>
              </a:rPr>
              <a:t>seem to be straightforward; indeed, most of the major requirements for</a:t>
            </a:r>
          </a:p>
          <a:p>
            <a:r>
              <a:rPr lang="en-US" sz="1200" b="0" kern="1200" baseline="0" dirty="0">
                <a:solidFill>
                  <a:schemeClr val="tx1"/>
                </a:solidFill>
                <a:latin typeface="Arial" charset="0"/>
                <a:ea typeface="ＭＳ Ｐゴシック" charset="-128"/>
                <a:cs typeface="ＭＳ Ｐゴシック" charset="-128"/>
              </a:rPr>
              <a:t>security services can be given self-explanatory, one-word labels: confidentiality,</a:t>
            </a:r>
          </a:p>
          <a:p>
            <a:r>
              <a:rPr lang="en-US" sz="1200" b="0" kern="1200" baseline="0" dirty="0">
                <a:solidFill>
                  <a:schemeClr val="tx1"/>
                </a:solidFill>
                <a:latin typeface="Arial" charset="0"/>
                <a:ea typeface="ＭＳ Ｐゴシック" charset="-128"/>
                <a:cs typeface="ＭＳ Ｐゴシック" charset="-128"/>
              </a:rPr>
              <a:t>authentication, nonrepudiation, and integrity. But the mechanisms used to</a:t>
            </a:r>
          </a:p>
          <a:p>
            <a:r>
              <a:rPr lang="en-US" sz="1200" b="0" kern="1200" baseline="0" dirty="0">
                <a:solidFill>
                  <a:schemeClr val="tx1"/>
                </a:solidFill>
                <a:latin typeface="Arial" charset="0"/>
                <a:ea typeface="ＭＳ Ｐゴシック" charset="-128"/>
                <a:cs typeface="ＭＳ Ｐゴシック" charset="-128"/>
              </a:rPr>
              <a:t>meet those requirements can be quite complex, and understanding them may</a:t>
            </a:r>
          </a:p>
          <a:p>
            <a:r>
              <a:rPr lang="en-US" sz="1200" b="0" kern="1200" baseline="0" dirty="0">
                <a:solidFill>
                  <a:schemeClr val="tx1"/>
                </a:solidFill>
                <a:latin typeface="Arial" charset="0"/>
                <a:ea typeface="ＭＳ Ｐゴシック" charset="-128"/>
                <a:cs typeface="ＭＳ Ｐゴシック" charset="-128"/>
              </a:rPr>
              <a:t>involve rather subtle reasoning.</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2.  In developing a particular security mechanism or algorithm, one must always</a:t>
            </a:r>
          </a:p>
          <a:p>
            <a:r>
              <a:rPr lang="en-US" sz="1200" b="0" kern="1200" baseline="0" dirty="0">
                <a:solidFill>
                  <a:schemeClr val="tx1"/>
                </a:solidFill>
                <a:latin typeface="Arial" charset="0"/>
                <a:ea typeface="ＭＳ Ｐゴシック" charset="-128"/>
                <a:cs typeface="ＭＳ Ｐゴシック" charset="-128"/>
              </a:rPr>
              <a:t>consider potential attacks on those security features. In many cases, successful</a:t>
            </a:r>
          </a:p>
          <a:p>
            <a:r>
              <a:rPr lang="en-US" sz="1200" b="0" kern="1200" baseline="0" dirty="0">
                <a:solidFill>
                  <a:schemeClr val="tx1"/>
                </a:solidFill>
                <a:latin typeface="Arial" charset="0"/>
                <a:ea typeface="ＭＳ Ｐゴシック" charset="-128"/>
                <a:cs typeface="ＭＳ Ｐゴシック" charset="-128"/>
              </a:rPr>
              <a:t>attacks are designed by looking at the problem in a completely different way,</a:t>
            </a:r>
          </a:p>
          <a:p>
            <a:r>
              <a:rPr lang="en-US" sz="1200" b="0" kern="1200" baseline="0" dirty="0">
                <a:solidFill>
                  <a:schemeClr val="tx1"/>
                </a:solidFill>
                <a:latin typeface="Arial" charset="0"/>
                <a:ea typeface="ＭＳ Ｐゴシック" charset="-128"/>
                <a:cs typeface="ＭＳ Ｐゴシック" charset="-128"/>
              </a:rPr>
              <a:t>therefore exploiting an unexpected weakness in the mechanism.</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3.  Because of point 2, the procedures used to provide particular services are</a:t>
            </a:r>
          </a:p>
          <a:p>
            <a:r>
              <a:rPr lang="en-US" sz="1200" b="0" kern="1200" baseline="0" dirty="0">
                <a:solidFill>
                  <a:schemeClr val="tx1"/>
                </a:solidFill>
                <a:latin typeface="Arial" charset="0"/>
                <a:ea typeface="ＭＳ Ｐゴシック" charset="-128"/>
                <a:cs typeface="ＭＳ Ｐゴシック" charset="-128"/>
              </a:rPr>
              <a:t>often counterintuitive. Typically, a security mechanism is complex, and it is not</a:t>
            </a:r>
          </a:p>
          <a:p>
            <a:r>
              <a:rPr lang="en-US" sz="1200" b="0" kern="1200" baseline="0" dirty="0">
                <a:solidFill>
                  <a:schemeClr val="tx1"/>
                </a:solidFill>
                <a:latin typeface="Arial" charset="0"/>
                <a:ea typeface="ＭＳ Ｐゴシック" charset="-128"/>
                <a:cs typeface="ＭＳ Ｐゴシック" charset="-128"/>
              </a:rPr>
              <a:t>obvious from the statement of a particular requirement that such elaborate</a:t>
            </a:r>
          </a:p>
          <a:p>
            <a:r>
              <a:rPr lang="en-US" sz="1200" b="0" kern="1200" baseline="0" dirty="0">
                <a:solidFill>
                  <a:schemeClr val="tx1"/>
                </a:solidFill>
                <a:latin typeface="Arial" charset="0"/>
                <a:ea typeface="ＭＳ Ｐゴシック" charset="-128"/>
                <a:cs typeface="ＭＳ Ｐゴシック" charset="-128"/>
              </a:rPr>
              <a:t>measures are needed. It is only when the various aspects of the threat are considered</a:t>
            </a:r>
          </a:p>
          <a:p>
            <a:r>
              <a:rPr lang="en-US" sz="1200" b="0" kern="1200" baseline="0" dirty="0">
                <a:solidFill>
                  <a:schemeClr val="tx1"/>
                </a:solidFill>
                <a:latin typeface="Arial" charset="0"/>
                <a:ea typeface="ＭＳ Ｐゴシック" charset="-128"/>
                <a:cs typeface="ＭＳ Ｐゴシック" charset="-128"/>
              </a:rPr>
              <a:t>that elaborate security mechanisms make sense.</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4.  Having designed various security mechanisms, it is necessary to decide where</a:t>
            </a:r>
          </a:p>
          <a:p>
            <a:r>
              <a:rPr lang="en-US" sz="1200" b="0" kern="1200" baseline="0" dirty="0">
                <a:solidFill>
                  <a:schemeClr val="tx1"/>
                </a:solidFill>
                <a:latin typeface="Arial" charset="0"/>
                <a:ea typeface="ＭＳ Ｐゴシック" charset="-128"/>
                <a:cs typeface="ＭＳ Ｐゴシック" charset="-128"/>
              </a:rPr>
              <a:t>to use them. This is true both in terms of physical placement (e.g., at what points</a:t>
            </a:r>
          </a:p>
          <a:p>
            <a:r>
              <a:rPr lang="en-US" sz="1200" b="0" kern="1200" baseline="0" dirty="0">
                <a:solidFill>
                  <a:schemeClr val="tx1"/>
                </a:solidFill>
                <a:latin typeface="Arial" charset="0"/>
                <a:ea typeface="ＭＳ Ｐゴシック" charset="-128"/>
                <a:cs typeface="ＭＳ Ｐゴシック" charset="-128"/>
              </a:rPr>
              <a:t>in a network are certain security mechanisms needed) and in a logical sense</a:t>
            </a:r>
          </a:p>
          <a:p>
            <a:r>
              <a:rPr lang="en-US" sz="1200" b="0" kern="1200" baseline="0" dirty="0">
                <a:solidFill>
                  <a:schemeClr val="tx1"/>
                </a:solidFill>
                <a:latin typeface="Arial" charset="0"/>
                <a:ea typeface="ＭＳ Ｐゴシック" charset="-128"/>
                <a:cs typeface="ＭＳ Ｐゴシック" charset="-128"/>
              </a:rPr>
              <a:t>[e.g., at what layer or layers of an architecture such as TCP/IP (Transmission</a:t>
            </a:r>
          </a:p>
          <a:p>
            <a:r>
              <a:rPr lang="en-US" sz="1200" b="0" kern="1200" baseline="0" dirty="0">
                <a:solidFill>
                  <a:schemeClr val="tx1"/>
                </a:solidFill>
                <a:latin typeface="Arial" charset="0"/>
                <a:ea typeface="ＭＳ Ｐゴシック" charset="-128"/>
                <a:cs typeface="ＭＳ Ｐゴシック" charset="-128"/>
              </a:rPr>
              <a:t>Control Protocol/Internet Protocol) should mechanisms be placed].</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5. Security mechanisms typically involve more than a particular algorithm or</a:t>
            </a:r>
          </a:p>
          <a:p>
            <a:r>
              <a:rPr lang="en-US" sz="1200" b="0" kern="1200" baseline="0" dirty="0">
                <a:solidFill>
                  <a:schemeClr val="tx1"/>
                </a:solidFill>
                <a:latin typeface="Arial" charset="0"/>
                <a:ea typeface="ＭＳ Ｐゴシック" charset="-128"/>
                <a:cs typeface="ＭＳ Ｐゴシック" charset="-128"/>
              </a:rPr>
              <a:t>protocol. They also require that participants be in possession of some secret information</a:t>
            </a:r>
          </a:p>
          <a:p>
            <a:r>
              <a:rPr lang="en-US" sz="1200" b="0" kern="1200" baseline="0" dirty="0">
                <a:solidFill>
                  <a:schemeClr val="tx1"/>
                </a:solidFill>
                <a:latin typeface="Arial" charset="0"/>
                <a:ea typeface="ＭＳ Ｐゴシック" charset="-128"/>
                <a:cs typeface="ＭＳ Ｐゴシック" charset="-128"/>
              </a:rPr>
              <a:t>(e.g., an encryption key), which raises questions about the creation,</a:t>
            </a:r>
          </a:p>
          <a:p>
            <a:r>
              <a:rPr lang="en-US" sz="1200" b="0" kern="1200" baseline="0" dirty="0">
                <a:solidFill>
                  <a:schemeClr val="tx1"/>
                </a:solidFill>
                <a:latin typeface="Arial" charset="0"/>
                <a:ea typeface="ＭＳ Ｐゴシック" charset="-128"/>
                <a:cs typeface="ＭＳ Ｐゴシック" charset="-128"/>
              </a:rPr>
              <a:t>distribution, and protection of that secret information. There also may be a reliance</a:t>
            </a:r>
          </a:p>
          <a:p>
            <a:r>
              <a:rPr lang="en-US" sz="1200" b="0" kern="1200" baseline="0" dirty="0">
                <a:solidFill>
                  <a:schemeClr val="tx1"/>
                </a:solidFill>
                <a:latin typeface="Arial" charset="0"/>
                <a:ea typeface="ＭＳ Ｐゴシック" charset="-128"/>
                <a:cs typeface="ＭＳ Ｐゴシック" charset="-128"/>
              </a:rPr>
              <a:t>on communications protocols whose behavior may complicate the task</a:t>
            </a:r>
          </a:p>
          <a:p>
            <a:r>
              <a:rPr lang="en-US" sz="1200" b="0" kern="1200" baseline="0" dirty="0">
                <a:solidFill>
                  <a:schemeClr val="tx1"/>
                </a:solidFill>
                <a:latin typeface="Arial" charset="0"/>
                <a:ea typeface="ＭＳ Ｐゴシック" charset="-128"/>
                <a:cs typeface="ＭＳ Ｐゴシック" charset="-128"/>
              </a:rPr>
              <a:t>of developing the security mechanism. For example, if the proper functioning</a:t>
            </a:r>
          </a:p>
          <a:p>
            <a:r>
              <a:rPr lang="en-US" sz="1200" b="0" kern="1200" baseline="0" dirty="0">
                <a:solidFill>
                  <a:schemeClr val="tx1"/>
                </a:solidFill>
                <a:latin typeface="Arial" charset="0"/>
                <a:ea typeface="ＭＳ Ｐゴシック" charset="-128"/>
                <a:cs typeface="ＭＳ Ｐゴシック" charset="-128"/>
              </a:rPr>
              <a:t>of the security mechanism requires setting time limits on the transit time of a</a:t>
            </a:r>
          </a:p>
          <a:p>
            <a:r>
              <a:rPr lang="en-US" sz="1200" b="0" kern="1200" baseline="0" dirty="0">
                <a:solidFill>
                  <a:schemeClr val="tx1"/>
                </a:solidFill>
                <a:latin typeface="Arial" charset="0"/>
                <a:ea typeface="ＭＳ Ｐゴシック" charset="-128"/>
                <a:cs typeface="ＭＳ Ｐゴシック" charset="-128"/>
              </a:rPr>
              <a:t>message from sender to receiver, then any protocol or network that introduces</a:t>
            </a:r>
          </a:p>
          <a:p>
            <a:r>
              <a:rPr lang="en-US" sz="1200" b="0" kern="1200" baseline="0" dirty="0">
                <a:solidFill>
                  <a:schemeClr val="tx1"/>
                </a:solidFill>
                <a:latin typeface="Arial" charset="0"/>
                <a:ea typeface="ＭＳ Ｐゴシック" charset="-128"/>
                <a:cs typeface="ＭＳ Ｐゴシック" charset="-128"/>
              </a:rPr>
              <a:t>variable, unpredictable delays may render such time limits meaningless.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6. Computer and network security is essentially a battle of wits between a perpetrator</a:t>
            </a:r>
          </a:p>
          <a:p>
            <a:r>
              <a:rPr lang="en-US" sz="1200" b="0" kern="1200" baseline="0" dirty="0">
                <a:solidFill>
                  <a:schemeClr val="tx1"/>
                </a:solidFill>
                <a:latin typeface="Arial" charset="0"/>
                <a:ea typeface="ＭＳ Ｐゴシック" charset="-128"/>
                <a:cs typeface="ＭＳ Ｐゴシック" charset="-128"/>
              </a:rPr>
              <a:t>who tries to find holes and the designer or administrator who tries to</a:t>
            </a:r>
          </a:p>
          <a:p>
            <a:r>
              <a:rPr lang="en-US" sz="1200" b="0" kern="1200" baseline="0" dirty="0">
                <a:solidFill>
                  <a:schemeClr val="tx1"/>
                </a:solidFill>
                <a:latin typeface="Arial" charset="0"/>
                <a:ea typeface="ＭＳ Ｐゴシック" charset="-128"/>
                <a:cs typeface="ＭＳ Ｐゴシック" charset="-128"/>
              </a:rPr>
              <a:t>close them. The great advantage that the attacker has is that he or she need</a:t>
            </a:r>
          </a:p>
          <a:p>
            <a:r>
              <a:rPr lang="en-US" sz="1200" b="0" kern="1200" baseline="0" dirty="0">
                <a:solidFill>
                  <a:schemeClr val="tx1"/>
                </a:solidFill>
                <a:latin typeface="Arial" charset="0"/>
                <a:ea typeface="ＭＳ Ｐゴシック" charset="-128"/>
                <a:cs typeface="ＭＳ Ｐゴシック" charset="-128"/>
              </a:rPr>
              <a:t>only find a single weakness, while the designer must find and eliminate all</a:t>
            </a:r>
          </a:p>
          <a:p>
            <a:r>
              <a:rPr lang="en-US" sz="1200" b="0" kern="1200" baseline="0" dirty="0">
                <a:solidFill>
                  <a:schemeClr val="tx1"/>
                </a:solidFill>
                <a:latin typeface="Arial" charset="0"/>
                <a:ea typeface="ＭＳ Ｐゴシック" charset="-128"/>
                <a:cs typeface="ＭＳ Ｐゴシック" charset="-128"/>
              </a:rPr>
              <a:t>weaknesses to achieve perfect security.</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7. There is a natural tendency on the part of users and system managers to</a:t>
            </a:r>
          </a:p>
          <a:p>
            <a:r>
              <a:rPr lang="en-US" sz="1200" b="0" kern="1200" baseline="0" dirty="0">
                <a:solidFill>
                  <a:schemeClr val="tx1"/>
                </a:solidFill>
                <a:latin typeface="Arial" charset="0"/>
                <a:ea typeface="ＭＳ Ｐゴシック" charset="-128"/>
                <a:cs typeface="ＭＳ Ｐゴシック" charset="-128"/>
              </a:rPr>
              <a:t>perceive little benefit from security investment until a security failure occurs.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8. Security requires regular, even constant, monitoring, and this is difficult in</a:t>
            </a:r>
          </a:p>
          <a:p>
            <a:r>
              <a:rPr lang="en-US" sz="1200" b="0" kern="1200" baseline="0" dirty="0">
                <a:solidFill>
                  <a:schemeClr val="tx1"/>
                </a:solidFill>
                <a:latin typeface="Arial" charset="0"/>
                <a:ea typeface="ＭＳ Ｐゴシック" charset="-128"/>
                <a:cs typeface="ＭＳ Ｐゴシック" charset="-128"/>
              </a:rPr>
              <a:t>today’s short-term, overloaded environment.</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9. Security is still too often an afterthought to be incorporated into a system after</a:t>
            </a:r>
          </a:p>
          <a:p>
            <a:r>
              <a:rPr lang="en-US" sz="1200" b="0" kern="1200" baseline="0" dirty="0">
                <a:solidFill>
                  <a:schemeClr val="tx1"/>
                </a:solidFill>
                <a:latin typeface="Arial" charset="0"/>
                <a:ea typeface="ＭＳ Ｐゴシック" charset="-128"/>
                <a:cs typeface="ＭＳ Ｐゴシック" charset="-128"/>
              </a:rPr>
              <a:t>the design is complete rather than being an integral part of the design process.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10. Many users (and even security administrators) view strong security as an</a:t>
            </a:r>
          </a:p>
          <a:p>
            <a:r>
              <a:rPr lang="en-US" sz="1200" b="0" kern="1200" baseline="0" dirty="0">
                <a:solidFill>
                  <a:schemeClr val="tx1"/>
                </a:solidFill>
                <a:latin typeface="Arial" charset="0"/>
                <a:ea typeface="ＭＳ Ｐゴシック" charset="-128"/>
                <a:cs typeface="ＭＳ Ｐゴシック" charset="-128"/>
              </a:rPr>
              <a:t>impediment to efficient and user-friendly operation of an information</a:t>
            </a:r>
          </a:p>
          <a:p>
            <a:r>
              <a:rPr lang="en-US" sz="1200" b="0" kern="1200" baseline="0" dirty="0">
                <a:solidFill>
                  <a:schemeClr val="tx1"/>
                </a:solidFill>
                <a:latin typeface="Arial" charset="0"/>
                <a:ea typeface="ＭＳ Ｐゴシック" charset="-128"/>
                <a:cs typeface="ＭＳ Ｐゴシック" charset="-128"/>
              </a:rPr>
              <a:t>system or use of information.</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difficulties just enumerated will be encountered in numerous ways as we</a:t>
            </a:r>
          </a:p>
          <a:p>
            <a:r>
              <a:rPr lang="en-US" sz="1200" b="0" kern="1200" baseline="0" dirty="0">
                <a:solidFill>
                  <a:schemeClr val="tx1"/>
                </a:solidFill>
                <a:latin typeface="Arial" charset="0"/>
                <a:ea typeface="ＭＳ Ｐゴシック" charset="-128"/>
                <a:cs typeface="ＭＳ Ｐゴシック" charset="-128"/>
              </a:rPr>
              <a:t>examine the various security threats and mechanisms throughout this book.</a:t>
            </a:r>
            <a:endParaRPr lang="en-US" sz="1100" b="0" dirty="0">
              <a:latin typeface="Arial" pitchFamily="-1" charset="0"/>
              <a:ea typeface="Arial" pitchFamily="-1" charset="0"/>
              <a:cs typeface="Arial" pitchFamily="-1" charset="0"/>
            </a:endParaRPr>
          </a:p>
        </p:txBody>
      </p:sp>
      <p:sp>
        <p:nvSpPr>
          <p:cNvPr id="38916" name="Slide Number Placeholder 3"/>
          <p:cNvSpPr>
            <a:spLocks noGrp="1"/>
          </p:cNvSpPr>
          <p:nvPr>
            <p:ph type="sldNum" sz="quarter" idx="5"/>
          </p:nvPr>
        </p:nvSpPr>
        <p:spPr>
          <a:noFill/>
        </p:spPr>
        <p:txBody>
          <a:bodyPr/>
          <a:lstStyle/>
          <a:p>
            <a:fld id="{02FD9470-FBC7-1048-AC44-0596CC964AFC}" type="slidenum">
              <a:rPr lang="en-AU" smtClean="0">
                <a:latin typeface="Arial" pitchFamily="-1" charset="0"/>
              </a:rPr>
              <a:pPr/>
              <a:t>16</a:t>
            </a:fld>
            <a:endParaRPr lang="en-AU" dirty="0">
              <a:latin typeface="Arial" pitchFamily="-1"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p:cNvSpPr>
            <a:spLocks noGrp="1" noChangeArrowheads="1"/>
          </p:cNvSpPr>
          <p:nvPr>
            <p:ph type="sldNum" sz="quarter" idx="5"/>
          </p:nvPr>
        </p:nvSpPr>
        <p:spPr>
          <a:noFill/>
        </p:spPr>
        <p:txBody>
          <a:bodyPr/>
          <a:lstStyle/>
          <a:p>
            <a:fld id="{3D85A7B9-F726-604D-8C93-775DA8F1DA02}" type="slidenum">
              <a:rPr lang="en-AU">
                <a:latin typeface="Arial" pitchFamily="-1" charset="0"/>
              </a:rPr>
              <a:pPr/>
              <a:t>17</a:t>
            </a:fld>
            <a:endParaRPr lang="en-AU" dirty="0">
              <a:latin typeface="Arial" pitchFamily="-1"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To assess effectively the security needs of an organization and to evaluate and</a:t>
            </a:r>
          </a:p>
          <a:p>
            <a:r>
              <a:rPr lang="en-US" sz="1200" kern="1200" baseline="0" dirty="0">
                <a:solidFill>
                  <a:schemeClr val="tx1"/>
                </a:solidFill>
                <a:latin typeface="Arial" charset="0"/>
                <a:ea typeface="ＭＳ Ｐゴシック" charset="-128"/>
                <a:cs typeface="ＭＳ Ｐゴシック" charset="-128"/>
              </a:rPr>
              <a:t>choose various security products and policies, the manager responsible for computer</a:t>
            </a:r>
          </a:p>
          <a:p>
            <a:r>
              <a:rPr lang="en-US" sz="1200" kern="1200" baseline="0" dirty="0">
                <a:solidFill>
                  <a:schemeClr val="tx1"/>
                </a:solidFill>
                <a:latin typeface="Arial" charset="0"/>
                <a:ea typeface="ＭＳ Ｐゴシック" charset="-128"/>
                <a:cs typeface="ＭＳ Ｐゴシック" charset="-128"/>
              </a:rPr>
              <a:t>and network security needs some systematic way of defining the requirements</a:t>
            </a:r>
          </a:p>
          <a:p>
            <a:r>
              <a:rPr lang="en-US" sz="1200" kern="1200" baseline="0" dirty="0">
                <a:solidFill>
                  <a:schemeClr val="tx1"/>
                </a:solidFill>
                <a:latin typeface="Arial" charset="0"/>
                <a:ea typeface="ＭＳ Ｐゴシック" charset="-128"/>
                <a:cs typeface="ＭＳ Ｐゴシック" charset="-128"/>
              </a:rPr>
              <a:t>for security and characterizing the approaches to satisfying those requirements.</a:t>
            </a:r>
          </a:p>
          <a:p>
            <a:r>
              <a:rPr lang="en-US" sz="1200" kern="1200" baseline="0" dirty="0">
                <a:solidFill>
                  <a:schemeClr val="tx1"/>
                </a:solidFill>
                <a:latin typeface="Arial" charset="0"/>
                <a:ea typeface="ＭＳ Ｐゴシック" charset="-128"/>
                <a:cs typeface="ＭＳ Ｐゴシック" charset="-128"/>
              </a:rPr>
              <a:t>This is difficult enough in a centralized data processing environment; with the use of</a:t>
            </a:r>
          </a:p>
          <a:p>
            <a:r>
              <a:rPr lang="en-US" sz="1200" kern="1200" baseline="0" dirty="0">
                <a:solidFill>
                  <a:schemeClr val="tx1"/>
                </a:solidFill>
                <a:latin typeface="Arial" charset="0"/>
                <a:ea typeface="ＭＳ Ｐゴシック" charset="-128"/>
                <a:cs typeface="ＭＳ Ｐゴシック" charset="-128"/>
              </a:rPr>
              <a:t>local and wide area networks, the problems are compounded.</a:t>
            </a:r>
          </a:p>
          <a:p>
            <a:r>
              <a:rPr lang="en-US" sz="1200" kern="1200" baseline="0" dirty="0">
                <a:solidFill>
                  <a:schemeClr val="tx1"/>
                </a:solidFill>
                <a:latin typeface="Arial" charset="0"/>
                <a:ea typeface="ＭＳ Ｐゴシック" charset="-128"/>
                <a:cs typeface="ＭＳ Ｐゴシック" charset="-128"/>
              </a:rPr>
              <a:t>ITU-T  Recommendation X.800, Security Architecture for OSI , defines such a</a:t>
            </a:r>
          </a:p>
          <a:p>
            <a:r>
              <a:rPr lang="en-US" sz="1200" kern="1200" baseline="0" dirty="0">
                <a:solidFill>
                  <a:schemeClr val="tx1"/>
                </a:solidFill>
                <a:latin typeface="Arial" charset="0"/>
                <a:ea typeface="ＭＳ Ｐゴシック" charset="-128"/>
                <a:cs typeface="ＭＳ Ｐゴシック" charset="-128"/>
              </a:rPr>
              <a:t>systematic approach.  The OSI security architecture is useful to managers as a way</a:t>
            </a:r>
          </a:p>
          <a:p>
            <a:r>
              <a:rPr lang="en-US" sz="1200" kern="1200" baseline="0" dirty="0">
                <a:solidFill>
                  <a:schemeClr val="tx1"/>
                </a:solidFill>
                <a:latin typeface="Arial" charset="0"/>
                <a:ea typeface="ＭＳ Ｐゴシック" charset="-128"/>
                <a:cs typeface="ＭＳ Ｐゴシック" charset="-128"/>
              </a:rPr>
              <a:t> of organizing the task of providing security. Furthermore, because this architecture</a:t>
            </a:r>
          </a:p>
          <a:p>
            <a:r>
              <a:rPr lang="en-US" sz="1200" kern="1200" baseline="0" dirty="0">
                <a:solidFill>
                  <a:schemeClr val="tx1"/>
                </a:solidFill>
                <a:latin typeface="Arial" charset="0"/>
                <a:ea typeface="ＭＳ Ｐゴシック" charset="-128"/>
                <a:cs typeface="ＭＳ Ｐゴシック" charset="-128"/>
              </a:rPr>
              <a:t>was developed as an international standard, computer and communications vendors</a:t>
            </a:r>
          </a:p>
          <a:p>
            <a:r>
              <a:rPr lang="en-US" sz="1200" kern="1200" baseline="0" dirty="0">
                <a:solidFill>
                  <a:schemeClr val="tx1"/>
                </a:solidFill>
                <a:latin typeface="Arial" charset="0"/>
                <a:ea typeface="ＭＳ Ｐゴシック" charset="-128"/>
                <a:cs typeface="ＭＳ Ｐゴシック" charset="-128"/>
              </a:rPr>
              <a:t>have developed security features for their products and services that relate to this</a:t>
            </a:r>
          </a:p>
          <a:p>
            <a:r>
              <a:rPr lang="en-US" sz="1200" kern="1200" baseline="0" dirty="0">
                <a:solidFill>
                  <a:schemeClr val="tx1"/>
                </a:solidFill>
                <a:latin typeface="Arial" charset="0"/>
                <a:ea typeface="ＭＳ Ｐゴシック" charset="-128"/>
                <a:cs typeface="ＭＳ Ｐゴシック" charset="-128"/>
              </a:rPr>
              <a:t>structured definition of services and mechanisms.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For our purposes, the OSI security architecture provides a useful, if abstract,</a:t>
            </a:r>
          </a:p>
          <a:p>
            <a:r>
              <a:rPr lang="en-US" sz="1200" kern="1200" baseline="0" dirty="0">
                <a:solidFill>
                  <a:schemeClr val="tx1"/>
                </a:solidFill>
                <a:latin typeface="Arial" charset="0"/>
                <a:ea typeface="ＭＳ Ｐゴシック" charset="-128"/>
                <a:cs typeface="ＭＳ Ｐゴシック" charset="-128"/>
              </a:rPr>
              <a:t>overview of many of the concepts that this book deals with. The OSI security architecture</a:t>
            </a:r>
          </a:p>
          <a:p>
            <a:r>
              <a:rPr lang="en-US" sz="1200" kern="1200" baseline="0" dirty="0">
                <a:solidFill>
                  <a:schemeClr val="tx1"/>
                </a:solidFill>
                <a:latin typeface="Arial" charset="0"/>
                <a:ea typeface="ＭＳ Ｐゴシック" charset="-128"/>
                <a:cs typeface="ＭＳ Ｐゴシック" charset="-128"/>
              </a:rPr>
              <a:t>focuses on security attacks, mechanisms, and services. These can be defined</a:t>
            </a:r>
          </a:p>
          <a:p>
            <a:r>
              <a:rPr lang="en-US" sz="1200" kern="1200" baseline="0" dirty="0">
                <a:solidFill>
                  <a:schemeClr val="tx1"/>
                </a:solidFill>
                <a:latin typeface="Arial" charset="0"/>
                <a:ea typeface="ＭＳ Ｐゴシック" charset="-128"/>
                <a:cs typeface="ＭＳ Ｐゴシック" charset="-128"/>
              </a:rPr>
              <a:t>briefly as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Security attack:  Any action that compromises the security of information</a:t>
            </a:r>
          </a:p>
          <a:p>
            <a:r>
              <a:rPr lang="en-US" sz="1200" kern="1200" baseline="0" dirty="0">
                <a:solidFill>
                  <a:schemeClr val="tx1"/>
                </a:solidFill>
                <a:latin typeface="Arial" charset="0"/>
                <a:ea typeface="ＭＳ Ｐゴシック" charset="-128"/>
                <a:cs typeface="ＭＳ Ｐゴシック" charset="-128"/>
              </a:rPr>
              <a:t>owned by an organization.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Security mechanism:  A process (or a device incorporating such a process) that</a:t>
            </a:r>
          </a:p>
          <a:p>
            <a:r>
              <a:rPr lang="en-US" sz="1200" kern="1200" baseline="0" dirty="0">
                <a:solidFill>
                  <a:schemeClr val="tx1"/>
                </a:solidFill>
                <a:latin typeface="Arial" charset="0"/>
                <a:ea typeface="ＭＳ Ｐゴシック" charset="-128"/>
                <a:cs typeface="ＭＳ Ｐゴシック" charset="-128"/>
              </a:rPr>
              <a:t>is designed to detect, prevent, or recover from a security attack.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Security service:  A processing or communication service that enhances the</a:t>
            </a:r>
          </a:p>
          <a:p>
            <a:r>
              <a:rPr lang="en-US" sz="1200" kern="1200" baseline="0" dirty="0">
                <a:solidFill>
                  <a:schemeClr val="tx1"/>
                </a:solidFill>
                <a:latin typeface="Arial" charset="0"/>
                <a:ea typeface="ＭＳ Ｐゴシック" charset="-128"/>
                <a:cs typeface="ＭＳ Ｐゴシック" charset="-128"/>
              </a:rPr>
              <a:t>security of the data processing systems and the information transfers of an</a:t>
            </a:r>
          </a:p>
          <a:p>
            <a:r>
              <a:rPr lang="en-US" sz="1200" kern="1200" baseline="0" dirty="0">
                <a:solidFill>
                  <a:schemeClr val="tx1"/>
                </a:solidFill>
                <a:latin typeface="Arial" charset="0"/>
                <a:ea typeface="ＭＳ Ｐゴシック" charset="-128"/>
                <a:cs typeface="ＭＳ Ｐゴシック" charset="-128"/>
              </a:rPr>
              <a:t>organization. The services are intended to counter security attacks, and they</a:t>
            </a:r>
          </a:p>
          <a:p>
            <a:r>
              <a:rPr lang="en-US" sz="1200" kern="1200" baseline="0" dirty="0">
                <a:solidFill>
                  <a:schemeClr val="tx1"/>
                </a:solidFill>
                <a:latin typeface="Arial" charset="0"/>
                <a:ea typeface="ＭＳ Ｐゴシック" charset="-128"/>
                <a:cs typeface="ＭＳ Ｐゴシック" charset="-128"/>
              </a:rPr>
              <a:t>make use of one or more security mechanisms to provide the service.</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In the literature, the terms threat  and attack  are commonly used to mean more</a:t>
            </a:r>
          </a:p>
          <a:p>
            <a:r>
              <a:rPr lang="en-US" dirty="0">
                <a:latin typeface="Arial" pitchFamily="-1" charset="0"/>
                <a:ea typeface="ＭＳ Ｐゴシック" pitchFamily="-1" charset="-128"/>
                <a:cs typeface="ＭＳ Ｐゴシック" pitchFamily="-1" charset="-128"/>
              </a:rPr>
              <a:t>or less the same thing. Table 1.1 provides definitions taken from RFC 4949, </a:t>
            </a:r>
            <a:r>
              <a:rPr lang="en-US" i="1" dirty="0">
                <a:latin typeface="Arial" pitchFamily="-1" charset="0"/>
                <a:ea typeface="ＭＳ Ｐゴシック" pitchFamily="-1" charset="-128"/>
                <a:cs typeface="ＭＳ Ｐゴシック" pitchFamily="-1" charset="-128"/>
              </a:rPr>
              <a:t>Internet</a:t>
            </a:r>
          </a:p>
          <a:p>
            <a:r>
              <a:rPr lang="en-US" i="1" dirty="0">
                <a:latin typeface="Arial" pitchFamily="-1" charset="0"/>
                <a:ea typeface="ＭＳ Ｐゴシック" pitchFamily="-1" charset="-128"/>
                <a:cs typeface="ＭＳ Ｐゴシック" pitchFamily="-1" charset="-128"/>
              </a:rPr>
              <a:t>Security Glossary.</a:t>
            </a:r>
          </a:p>
        </p:txBody>
      </p:sp>
      <p:sp>
        <p:nvSpPr>
          <p:cNvPr id="43012" name="Slide Number Placeholder 3"/>
          <p:cNvSpPr>
            <a:spLocks noGrp="1"/>
          </p:cNvSpPr>
          <p:nvPr>
            <p:ph type="sldNum" sz="quarter" idx="5"/>
          </p:nvPr>
        </p:nvSpPr>
        <p:spPr>
          <a:noFill/>
        </p:spPr>
        <p:txBody>
          <a:bodyPr/>
          <a:lstStyle/>
          <a:p>
            <a:fld id="{4B683967-C9E4-FC47-9B2F-BF1BE9D7C548}" type="slidenum">
              <a:rPr lang="en-AU" smtClean="0">
                <a:latin typeface="Arial" pitchFamily="-1" charset="0"/>
              </a:rPr>
              <a:pPr/>
              <a:t>18</a:t>
            </a:fld>
            <a:endParaRPr lang="en-AU" dirty="0">
              <a:latin typeface="Arial" pitchFamily="-1"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31"/>
          <p:cNvSpPr>
            <a:spLocks noGrp="1" noChangeArrowheads="1"/>
          </p:cNvSpPr>
          <p:nvPr>
            <p:ph type="sldNum" sz="quarter" idx="5"/>
          </p:nvPr>
        </p:nvSpPr>
        <p:spPr>
          <a:noFill/>
        </p:spPr>
        <p:txBody>
          <a:bodyPr/>
          <a:lstStyle/>
          <a:p>
            <a:fld id="{9880484F-2602-2542-B3D2-6D7AE2CF424B}" type="slidenum">
              <a:rPr lang="en-AU">
                <a:latin typeface="Arial" pitchFamily="-1" charset="0"/>
              </a:rPr>
              <a:pPr/>
              <a:t>19</a:t>
            </a:fld>
            <a:endParaRPr lang="en-AU" dirty="0">
              <a:latin typeface="Arial" pitchFamily="-1"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A useful means of classifying security attacks, used both in X.800 and RFC 4949, is in</a:t>
            </a:r>
          </a:p>
          <a:p>
            <a:r>
              <a:rPr lang="en-US" dirty="0">
                <a:latin typeface="Arial" pitchFamily="-1" charset="0"/>
                <a:ea typeface="ＭＳ Ｐゴシック" pitchFamily="-1" charset="-128"/>
                <a:cs typeface="ＭＳ Ｐゴシック" pitchFamily="-1" charset="-128"/>
              </a:rPr>
              <a:t>terms of passive attacks  and active attacks  (Figure 1.1). A passive attack attempts to</a:t>
            </a:r>
          </a:p>
          <a:p>
            <a:r>
              <a:rPr lang="en-US" dirty="0">
                <a:latin typeface="Arial" pitchFamily="-1" charset="0"/>
                <a:ea typeface="ＭＳ Ｐゴシック" pitchFamily="-1" charset="-128"/>
                <a:cs typeface="ＭＳ Ｐゴシック" pitchFamily="-1" charset="-128"/>
              </a:rPr>
              <a:t>learn or make use of information from the system but does not affect system resources.</a:t>
            </a:r>
          </a:p>
          <a:p>
            <a:r>
              <a:rPr lang="en-US" dirty="0">
                <a:latin typeface="Arial" pitchFamily="-1" charset="0"/>
                <a:ea typeface="ＭＳ Ｐゴシック" pitchFamily="-1" charset="-128"/>
                <a:cs typeface="ＭＳ Ｐゴシック" pitchFamily="-1" charset="-128"/>
              </a:rPr>
              <a:t>An active attack attempts to alter system resources or affect their operation.</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pPr>
              <a:defRPr/>
            </a:pPr>
            <a:r>
              <a:rPr lang="en-US" dirty="0"/>
              <a:t> Passive attacks (Figure 1.1) are in the nature of eavesdropping on, or monitoring</a:t>
            </a:r>
          </a:p>
          <a:p>
            <a:pPr>
              <a:defRPr/>
            </a:pPr>
            <a:r>
              <a:rPr lang="en-US" dirty="0"/>
              <a:t>of, transmissions. The goal of the opponent is to obtain information that is being</a:t>
            </a:r>
          </a:p>
          <a:p>
            <a:pPr>
              <a:defRPr/>
            </a:pPr>
            <a:r>
              <a:rPr lang="en-US" dirty="0"/>
              <a:t>transmitted. Two types of passive attacks are the release of message contents and</a:t>
            </a:r>
          </a:p>
          <a:p>
            <a:pPr>
              <a:defRPr/>
            </a:pPr>
            <a:r>
              <a:rPr lang="en-US" dirty="0"/>
              <a:t>traffic analysis.</a:t>
            </a:r>
          </a:p>
          <a:p>
            <a:pPr>
              <a:defRPr/>
            </a:pPr>
            <a:endParaRPr lang="en-US" dirty="0"/>
          </a:p>
          <a:p>
            <a:pPr>
              <a:defRPr/>
            </a:pPr>
            <a:r>
              <a:rPr lang="en-US" dirty="0"/>
              <a:t>The release of message contents  is easily understood. A telephone conversation,</a:t>
            </a:r>
          </a:p>
          <a:p>
            <a:pPr>
              <a:defRPr/>
            </a:pPr>
            <a:r>
              <a:rPr lang="en-US" dirty="0"/>
              <a:t>an electronic mail message, and a transferred file may contain sensitive or</a:t>
            </a:r>
          </a:p>
          <a:p>
            <a:pPr>
              <a:defRPr/>
            </a:pPr>
            <a:r>
              <a:rPr lang="en-US" dirty="0"/>
              <a:t>confidential information. We would like to prevent an opponent from learning the</a:t>
            </a:r>
          </a:p>
          <a:p>
            <a:pPr>
              <a:defRPr/>
            </a:pPr>
            <a:r>
              <a:rPr lang="en-US" dirty="0"/>
              <a:t>contents of these transmissions.</a:t>
            </a:r>
          </a:p>
          <a:p>
            <a:pPr>
              <a:defRPr/>
            </a:pPr>
            <a:endParaRPr lang="en-US" dirty="0"/>
          </a:p>
          <a:p>
            <a:pPr>
              <a:defRPr/>
            </a:pPr>
            <a:r>
              <a:rPr lang="en-US" dirty="0"/>
              <a:t>A second type of passive attack, traffic analysis , is subtler. Suppose that we</a:t>
            </a:r>
          </a:p>
          <a:p>
            <a:pPr>
              <a:defRPr/>
            </a:pPr>
            <a:r>
              <a:rPr lang="en-US" dirty="0"/>
              <a:t>had a way of masking the contents of messages or other information traffic so that</a:t>
            </a:r>
          </a:p>
          <a:p>
            <a:pPr>
              <a:defRPr/>
            </a:pPr>
            <a:r>
              <a:rPr lang="en-US" dirty="0"/>
              <a:t>opponents, even if they captured the message, could not extract the information</a:t>
            </a:r>
          </a:p>
          <a:p>
            <a:pPr>
              <a:defRPr/>
            </a:pPr>
            <a:r>
              <a:rPr lang="en-US" dirty="0"/>
              <a:t>from the message. The common technique for masking contents is encryption. If we</a:t>
            </a:r>
          </a:p>
          <a:p>
            <a:pPr>
              <a:defRPr/>
            </a:pPr>
            <a:r>
              <a:rPr lang="en-US" dirty="0"/>
              <a:t>had encryption protection in place, an opponent might still be able to observe the</a:t>
            </a:r>
          </a:p>
          <a:p>
            <a:pPr>
              <a:defRPr/>
            </a:pPr>
            <a:r>
              <a:rPr lang="en-US" dirty="0"/>
              <a:t>pattern of these messages. The opponent could determine the location and identity</a:t>
            </a:r>
          </a:p>
          <a:p>
            <a:pPr>
              <a:defRPr/>
            </a:pPr>
            <a:r>
              <a:rPr lang="en-US" dirty="0"/>
              <a:t>of communicating hosts and could observe the frequency and length of messages</a:t>
            </a:r>
          </a:p>
          <a:p>
            <a:pPr>
              <a:defRPr/>
            </a:pPr>
            <a:r>
              <a:rPr lang="en-US" dirty="0"/>
              <a:t>being exchanged. This information might be useful in guessing the nature of the</a:t>
            </a:r>
          </a:p>
          <a:p>
            <a:pPr>
              <a:defRPr/>
            </a:pPr>
            <a:r>
              <a:rPr lang="en-US" dirty="0"/>
              <a:t>communication that was taking place.</a:t>
            </a:r>
          </a:p>
          <a:p>
            <a:pPr>
              <a:defRPr/>
            </a:pPr>
            <a:endParaRPr lang="en-US" dirty="0"/>
          </a:p>
          <a:p>
            <a:pPr>
              <a:defRPr/>
            </a:pPr>
            <a:r>
              <a:rPr lang="en-US" dirty="0"/>
              <a:t>Passive attacks are very difficult to detect, because they do not involve any</a:t>
            </a:r>
          </a:p>
          <a:p>
            <a:pPr>
              <a:defRPr/>
            </a:pPr>
            <a:r>
              <a:rPr lang="en-US" dirty="0"/>
              <a:t>alteration of the data. Typically, the message traffic is sent and received in an apparently</a:t>
            </a:r>
          </a:p>
          <a:p>
            <a:pPr>
              <a:defRPr/>
            </a:pPr>
            <a:r>
              <a:rPr lang="en-US" dirty="0"/>
              <a:t>normal fashion, and neither the sender nor receiver is aware that a third party</a:t>
            </a:r>
          </a:p>
          <a:p>
            <a:pPr>
              <a:defRPr/>
            </a:pPr>
            <a:r>
              <a:rPr lang="en-US" dirty="0"/>
              <a:t>has read the messages or observed the traffic pattern. However, it is feasible to prevent</a:t>
            </a:r>
          </a:p>
          <a:p>
            <a:pPr>
              <a:defRPr/>
            </a:pPr>
            <a:r>
              <a:rPr lang="en-US" dirty="0"/>
              <a:t>the success of these attacks, usually by means of encryption. Thus, the emphasis</a:t>
            </a:r>
          </a:p>
          <a:p>
            <a:pPr>
              <a:defRPr/>
            </a:pPr>
            <a:r>
              <a:rPr lang="en-US" dirty="0"/>
              <a:t>in dealing with passive attacks is on prevention rather than detection.</a:t>
            </a:r>
          </a:p>
        </p:txBody>
      </p:sp>
      <p:sp>
        <p:nvSpPr>
          <p:cNvPr id="47108" name="Slide Number Placeholder 3"/>
          <p:cNvSpPr>
            <a:spLocks noGrp="1"/>
          </p:cNvSpPr>
          <p:nvPr>
            <p:ph type="sldNum" sz="quarter" idx="5"/>
          </p:nvPr>
        </p:nvSpPr>
        <p:spPr>
          <a:noFill/>
        </p:spPr>
        <p:txBody>
          <a:bodyPr/>
          <a:lstStyle/>
          <a:p>
            <a:fld id="{3C883CC4-D73D-3E4C-AB70-A7B1F609C4BF}" type="slidenum">
              <a:rPr lang="en-AU" smtClean="0">
                <a:latin typeface="Arial" pitchFamily="-1" charset="0"/>
              </a:rPr>
              <a:pPr/>
              <a:t>20</a:t>
            </a:fld>
            <a:endParaRPr lang="en-AU" dirty="0">
              <a:latin typeface="Arial" pitchFamily="-1"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97038990-C12F-384A-882E-43CA630AF8DC}" type="slidenum">
              <a:rPr lang="en-AU">
                <a:latin typeface="Arial" pitchFamily="-1" charset="0"/>
              </a:rPr>
              <a:pPr/>
              <a:t>21</a:t>
            </a:fld>
            <a:endParaRPr lang="en-AU" dirty="0">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Active attacks (Figure 1.1b) involve some modification of the data stream or the</a:t>
            </a:r>
          </a:p>
          <a:p>
            <a:r>
              <a:rPr lang="en-US" dirty="0">
                <a:latin typeface="Arial" pitchFamily="-1" charset="0"/>
                <a:ea typeface="ＭＳ Ｐゴシック" pitchFamily="-1" charset="-128"/>
                <a:cs typeface="ＭＳ Ｐゴシック" pitchFamily="-1" charset="-128"/>
              </a:rPr>
              <a:t>creation of a false stream and can be subdivided into four categories: masquerade,</a:t>
            </a:r>
          </a:p>
          <a:p>
            <a:r>
              <a:rPr lang="en-US" dirty="0">
                <a:latin typeface="Arial" pitchFamily="-1" charset="0"/>
                <a:ea typeface="ＭＳ Ｐゴシック" pitchFamily="-1" charset="-128"/>
                <a:cs typeface="ＭＳ Ｐゴシック" pitchFamily="-1" charset="-128"/>
              </a:rPr>
              <a:t>replay, modification of messages, and denial of service.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masquerade  takes place when one entity pretends to be a different entity</a:t>
            </a:r>
          </a:p>
          <a:p>
            <a:r>
              <a:rPr lang="en-US" dirty="0">
                <a:latin typeface="Arial" pitchFamily="-1" charset="0"/>
                <a:ea typeface="ＭＳ Ｐゴシック" pitchFamily="-1" charset="-128"/>
                <a:cs typeface="ＭＳ Ｐゴシック" pitchFamily="-1" charset="-128"/>
              </a:rPr>
              <a:t>(path 2 of Figure 1.1b is active). A masquerade attack usually includes one of the</a:t>
            </a:r>
          </a:p>
          <a:p>
            <a:r>
              <a:rPr lang="en-US" dirty="0">
                <a:latin typeface="Arial" pitchFamily="-1" charset="0"/>
                <a:ea typeface="ＭＳ Ｐゴシック" pitchFamily="-1" charset="-128"/>
                <a:cs typeface="ＭＳ Ｐゴシック" pitchFamily="-1" charset="-128"/>
              </a:rPr>
              <a:t>other forms of active attack. For example, authentication sequences can be captured</a:t>
            </a:r>
          </a:p>
          <a:p>
            <a:r>
              <a:rPr lang="en-US" dirty="0">
                <a:latin typeface="Arial" pitchFamily="-1" charset="0"/>
                <a:ea typeface="ＭＳ Ｐゴシック" pitchFamily="-1" charset="-128"/>
                <a:cs typeface="ＭＳ Ｐゴシック" pitchFamily="-1" charset="-128"/>
              </a:rPr>
              <a:t>and replayed after a valid authentication sequence has taken place, thus enabling an</a:t>
            </a:r>
          </a:p>
          <a:p>
            <a:r>
              <a:rPr lang="en-US" dirty="0">
                <a:latin typeface="Arial" pitchFamily="-1" charset="0"/>
                <a:ea typeface="ＭＳ Ｐゴシック" pitchFamily="-1" charset="-128"/>
                <a:cs typeface="ＭＳ Ｐゴシック" pitchFamily="-1" charset="-128"/>
              </a:rPr>
              <a:t>authorized entity with few privileges to obtain extra privileges by impersonating an</a:t>
            </a:r>
          </a:p>
          <a:p>
            <a:r>
              <a:rPr lang="en-US" dirty="0">
                <a:latin typeface="Arial" pitchFamily="-1" charset="0"/>
                <a:ea typeface="ＭＳ Ｐゴシック" pitchFamily="-1" charset="-128"/>
                <a:cs typeface="ＭＳ Ｐゴシック" pitchFamily="-1" charset="-128"/>
              </a:rPr>
              <a:t>entity that has those privileges.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Replay  involves the passive capture of a data unit and its subsequent retransmission</a:t>
            </a:r>
          </a:p>
          <a:p>
            <a:r>
              <a:rPr lang="en-US" dirty="0">
                <a:latin typeface="Arial" pitchFamily="-1" charset="0"/>
                <a:ea typeface="ＭＳ Ｐゴシック" pitchFamily="-1" charset="-128"/>
                <a:cs typeface="ＭＳ Ｐゴシック" pitchFamily="-1" charset="-128"/>
              </a:rPr>
              <a:t>to produce an unauthorized effect (paths 1, 2, and 3 active).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Modification of messages  simply means that some portion of a legitimate</a:t>
            </a:r>
          </a:p>
          <a:p>
            <a:r>
              <a:rPr lang="en-US" dirty="0">
                <a:latin typeface="Arial" pitchFamily="-1" charset="0"/>
                <a:ea typeface="ＭＳ Ｐゴシック" pitchFamily="-1" charset="-128"/>
                <a:cs typeface="ＭＳ Ｐゴシック" pitchFamily="-1" charset="-128"/>
              </a:rPr>
              <a:t>message is altered, or that messages are delayed or reordered, to produce an</a:t>
            </a:r>
          </a:p>
          <a:p>
            <a:r>
              <a:rPr lang="en-US" dirty="0">
                <a:latin typeface="Arial" pitchFamily="-1" charset="0"/>
                <a:ea typeface="ＭＳ Ｐゴシック" pitchFamily="-1" charset="-128"/>
                <a:cs typeface="ＭＳ Ｐゴシック" pitchFamily="-1" charset="-128"/>
              </a:rPr>
              <a:t>unauthorized effect (paths 1 and 2 active). For example, a message meaning “Allow</a:t>
            </a:r>
          </a:p>
          <a:p>
            <a:r>
              <a:rPr lang="en-US" dirty="0">
                <a:latin typeface="Arial" pitchFamily="-1" charset="0"/>
                <a:ea typeface="ＭＳ Ｐゴシック" pitchFamily="-1" charset="-128"/>
                <a:cs typeface="ＭＳ Ｐゴシック" pitchFamily="-1" charset="-128"/>
              </a:rPr>
              <a:t>John Smith to read confidential file accounts ” is modified to mean “Allow Fred</a:t>
            </a:r>
          </a:p>
          <a:p>
            <a:r>
              <a:rPr lang="en-US" dirty="0">
                <a:latin typeface="Arial" pitchFamily="-1" charset="0"/>
                <a:ea typeface="ＭＳ Ｐゴシック" pitchFamily="-1" charset="-128"/>
                <a:cs typeface="ＭＳ Ｐゴシック" pitchFamily="-1" charset="-128"/>
              </a:rPr>
              <a:t>Brown to read confidential file accounts. ”</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denial of service  prevents or inhibits the normal use or management of</a:t>
            </a:r>
          </a:p>
          <a:p>
            <a:r>
              <a:rPr lang="en-US" dirty="0">
                <a:latin typeface="Arial" pitchFamily="-1" charset="0"/>
                <a:ea typeface="ＭＳ Ｐゴシック" pitchFamily="-1" charset="-128"/>
                <a:cs typeface="ＭＳ Ｐゴシック" pitchFamily="-1" charset="-128"/>
              </a:rPr>
              <a:t>communications facilities (path 3 active). This attack may have a specific target; for</a:t>
            </a:r>
          </a:p>
          <a:p>
            <a:r>
              <a:rPr lang="en-US" dirty="0">
                <a:latin typeface="Arial" pitchFamily="-1" charset="0"/>
                <a:ea typeface="ＭＳ Ｐゴシック" pitchFamily="-1" charset="-128"/>
                <a:cs typeface="ＭＳ Ｐゴシック" pitchFamily="-1" charset="-128"/>
              </a:rPr>
              <a:t>example, an entity may suppress all messages directed to a particular destination</a:t>
            </a:r>
          </a:p>
          <a:p>
            <a:r>
              <a:rPr lang="en-US" dirty="0">
                <a:latin typeface="Arial" pitchFamily="-1" charset="0"/>
                <a:ea typeface="ＭＳ Ｐゴシック" pitchFamily="-1" charset="-128"/>
                <a:cs typeface="ＭＳ Ｐゴシック" pitchFamily="-1" charset="-128"/>
              </a:rPr>
              <a:t>(e.g., the security audit service). Another form of service denial is the disruption</a:t>
            </a:r>
          </a:p>
          <a:p>
            <a:r>
              <a:rPr lang="en-US" dirty="0">
                <a:latin typeface="Arial" pitchFamily="-1" charset="0"/>
                <a:ea typeface="ＭＳ Ｐゴシック" pitchFamily="-1" charset="-128"/>
                <a:cs typeface="ＭＳ Ｐゴシック" pitchFamily="-1" charset="-128"/>
              </a:rPr>
              <a:t>of an entire network, either by disabling the network or by overloading it with</a:t>
            </a:r>
          </a:p>
          <a:p>
            <a:r>
              <a:rPr lang="en-US" dirty="0">
                <a:latin typeface="Arial" pitchFamily="-1" charset="0"/>
                <a:ea typeface="ＭＳ Ｐゴシック" pitchFamily="-1" charset="-128"/>
                <a:cs typeface="ＭＳ Ｐゴシック" pitchFamily="-1" charset="-128"/>
              </a:rPr>
              <a:t>messages so as to degrade performance.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Active attacks present the opposite characteristics of passive attacks. Whereas</a:t>
            </a:r>
          </a:p>
          <a:p>
            <a:r>
              <a:rPr lang="en-US" dirty="0">
                <a:latin typeface="Arial" pitchFamily="-1" charset="0"/>
                <a:ea typeface="ＭＳ Ｐゴシック" pitchFamily="-1" charset="-128"/>
                <a:cs typeface="ＭＳ Ｐゴシック" pitchFamily="-1" charset="-128"/>
              </a:rPr>
              <a:t>passive attacks are difficult to detect, measures are available to prevent their success.</a:t>
            </a:r>
          </a:p>
          <a:p>
            <a:r>
              <a:rPr lang="en-US" dirty="0">
                <a:latin typeface="Arial" pitchFamily="-1" charset="0"/>
                <a:ea typeface="ＭＳ Ｐゴシック" pitchFamily="-1" charset="-128"/>
                <a:cs typeface="ＭＳ Ｐゴシック" pitchFamily="-1" charset="-128"/>
              </a:rPr>
              <a:t>On the other hand, it is quite difficult to prevent active attacks absolutely</a:t>
            </a:r>
          </a:p>
          <a:p>
            <a:r>
              <a:rPr lang="en-US" dirty="0">
                <a:latin typeface="Arial" pitchFamily="-1" charset="0"/>
                <a:ea typeface="ＭＳ Ｐゴシック" pitchFamily="-1" charset="-128"/>
                <a:cs typeface="ＭＳ Ｐゴシック" pitchFamily="-1" charset="-128"/>
              </a:rPr>
              <a:t> because of the wide variety of potential physical, software, and network vulnerabilities.</a:t>
            </a:r>
          </a:p>
          <a:p>
            <a:r>
              <a:rPr lang="en-US" dirty="0">
                <a:latin typeface="Arial" pitchFamily="-1" charset="0"/>
                <a:ea typeface="ＭＳ Ｐゴシック" pitchFamily="-1" charset="-128"/>
                <a:cs typeface="ＭＳ Ｐゴシック" pitchFamily="-1" charset="-128"/>
              </a:rPr>
              <a:t>Instead, the goal is to detect active attacks and to recover from any disruption</a:t>
            </a:r>
          </a:p>
          <a:p>
            <a:r>
              <a:rPr lang="en-US" dirty="0">
                <a:latin typeface="Arial" pitchFamily="-1" charset="0"/>
                <a:ea typeface="ＭＳ Ｐゴシック" pitchFamily="-1" charset="-128"/>
                <a:cs typeface="ＭＳ Ｐゴシック" pitchFamily="-1" charset="-128"/>
              </a:rPr>
              <a:t>or delays caused by them. If the detection has a deterrent effect, it may also</a:t>
            </a:r>
          </a:p>
          <a:p>
            <a:r>
              <a:rPr lang="en-US" dirty="0">
                <a:latin typeface="Arial" pitchFamily="-1" charset="0"/>
                <a:ea typeface="ＭＳ Ｐゴシック" pitchFamily="-1" charset="-128"/>
                <a:cs typeface="ＭＳ Ｐゴシック" pitchFamily="-1" charset="-128"/>
              </a:rPr>
              <a:t>contribute to prevention.</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This chapter provides a general overview of the subject matter that structures</a:t>
            </a:r>
          </a:p>
          <a:p>
            <a:r>
              <a:rPr lang="en-US" sz="1200" kern="1200" baseline="0" dirty="0">
                <a:solidFill>
                  <a:schemeClr val="tx1"/>
                </a:solidFill>
                <a:latin typeface="Arial" charset="0"/>
                <a:ea typeface="ＭＳ Ｐゴシック" charset="-128"/>
                <a:cs typeface="ＭＳ Ｐゴシック" charset="-128"/>
              </a:rPr>
              <a:t>the material in the remainder of the book. We begin with a general discussion</a:t>
            </a:r>
          </a:p>
          <a:p>
            <a:r>
              <a:rPr lang="en-US" sz="1200" kern="1200" baseline="0" dirty="0">
                <a:solidFill>
                  <a:schemeClr val="tx1"/>
                </a:solidFill>
                <a:latin typeface="Arial" charset="0"/>
                <a:ea typeface="ＭＳ Ｐゴシック" charset="-128"/>
                <a:cs typeface="ＭＳ Ｐゴシック" charset="-128"/>
              </a:rPr>
              <a:t>of network security services and mechanisms and of the types of attacks they are</a:t>
            </a:r>
          </a:p>
          <a:p>
            <a:r>
              <a:rPr lang="en-US" sz="1200" kern="1200" baseline="0" dirty="0">
                <a:solidFill>
                  <a:schemeClr val="tx1"/>
                </a:solidFill>
                <a:latin typeface="Arial" charset="0"/>
                <a:ea typeface="ＭＳ Ｐゴシック" charset="-128"/>
                <a:cs typeface="ＭＳ Ｐゴシック" charset="-128"/>
              </a:rPr>
              <a:t>designed for. Then we develop a general overall model within which the security</a:t>
            </a:r>
          </a:p>
          <a:p>
            <a:r>
              <a:rPr lang="en-US" sz="1200" kern="1200" baseline="0" dirty="0">
                <a:solidFill>
                  <a:schemeClr val="tx1"/>
                </a:solidFill>
                <a:latin typeface="Arial" charset="0"/>
                <a:ea typeface="ＭＳ Ｐゴシック" charset="-128"/>
                <a:cs typeface="ＭＳ Ｐゴシック" charset="-128"/>
              </a:rPr>
              <a:t>services and mechanisms can be viewed.</a:t>
            </a:r>
            <a:endParaRPr lang="en-US" b="0"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3</a:t>
            </a:fld>
            <a:endParaRPr lang="en-AU" dirty="0">
              <a:latin typeface="Arial" pitchFamily="-1"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31"/>
          <p:cNvSpPr>
            <a:spLocks noGrp="1" noChangeArrowheads="1"/>
          </p:cNvSpPr>
          <p:nvPr>
            <p:ph type="sldNum" sz="quarter" idx="5"/>
          </p:nvPr>
        </p:nvSpPr>
        <p:spPr>
          <a:noFill/>
        </p:spPr>
        <p:txBody>
          <a:bodyPr/>
          <a:lstStyle/>
          <a:p>
            <a:fld id="{417404D0-5512-DA46-AC9A-89250F476031}" type="slidenum">
              <a:rPr lang="en-AU">
                <a:latin typeface="Arial" pitchFamily="-1" charset="0"/>
              </a:rPr>
              <a:pPr/>
              <a:t>22</a:t>
            </a:fld>
            <a:endParaRPr lang="en-AU" dirty="0">
              <a:latin typeface="Arial"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X.800 defines a security service as a service that is provided by a protocol layer of</a:t>
            </a:r>
          </a:p>
          <a:p>
            <a:r>
              <a:rPr lang="en-US" dirty="0">
                <a:latin typeface="Arial" pitchFamily="-1" charset="0"/>
                <a:ea typeface="ＭＳ Ｐゴシック" pitchFamily="-1" charset="-128"/>
                <a:cs typeface="ＭＳ Ｐゴシック" pitchFamily="-1" charset="-128"/>
              </a:rPr>
              <a:t>communicating open systems and that ensures adequate security of the systems</a:t>
            </a:r>
          </a:p>
          <a:p>
            <a:r>
              <a:rPr lang="en-US" dirty="0">
                <a:latin typeface="Arial" pitchFamily="-1" charset="0"/>
                <a:ea typeface="ＭＳ Ｐゴシック" pitchFamily="-1" charset="-128"/>
                <a:cs typeface="ＭＳ Ｐゴシック" pitchFamily="-1" charset="-128"/>
              </a:rPr>
              <a:t>or of data transfers. Perhaps a clearer definition is found in RFC 4949, which</a:t>
            </a:r>
          </a:p>
          <a:p>
            <a:r>
              <a:rPr lang="en-US" dirty="0">
                <a:latin typeface="Arial" pitchFamily="-1" charset="0"/>
                <a:ea typeface="ＭＳ Ｐゴシック" pitchFamily="-1" charset="-128"/>
                <a:cs typeface="ＭＳ Ｐゴシック" pitchFamily="-1" charset="-128"/>
              </a:rPr>
              <a:t>provides the following definition: a processing or communication service that is</a:t>
            </a:r>
          </a:p>
          <a:p>
            <a:r>
              <a:rPr lang="en-US" dirty="0">
                <a:latin typeface="Arial" pitchFamily="-1" charset="0"/>
                <a:ea typeface="ＭＳ Ｐゴシック" pitchFamily="-1" charset="-128"/>
                <a:cs typeface="ＭＳ Ｐゴシック" pitchFamily="-1" charset="-128"/>
              </a:rPr>
              <a:t>provided by a system to give a specific kind of protection to system resources;</a:t>
            </a:r>
          </a:p>
          <a:p>
            <a:r>
              <a:rPr lang="en-US" dirty="0">
                <a:latin typeface="Arial" pitchFamily="-1" charset="0"/>
                <a:ea typeface="ＭＳ Ｐゴシック" pitchFamily="-1" charset="-128"/>
                <a:cs typeface="ＭＳ Ｐゴシック" pitchFamily="-1" charset="-128"/>
              </a:rPr>
              <a:t>security services implement security policies and are implemented by security</a:t>
            </a:r>
          </a:p>
          <a:p>
            <a:r>
              <a:rPr lang="en-US" dirty="0">
                <a:latin typeface="Arial" pitchFamily="-1" charset="0"/>
                <a:ea typeface="ＭＳ Ｐゴシック" pitchFamily="-1" charset="-128"/>
                <a:cs typeface="ＭＳ Ｐゴシック" pitchFamily="-1" charset="-128"/>
              </a:rPr>
              <a:t>mechanisms.</a:t>
            </a:r>
            <a:endParaRPr lang="en-US" dirty="0">
              <a:solidFill>
                <a:srgbClr val="000000"/>
              </a:solidFill>
              <a:latin typeface="Arial" pitchFamily="-1" charset="0"/>
              <a:ea typeface="Arial" pitchFamily="-1" charset="0"/>
              <a:cs typeface="Arial" pitchFamily="-1"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a:ln/>
        </p:spPr>
      </p:sp>
      <p:sp>
        <p:nvSpPr>
          <p:cNvPr id="53251"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X.800 divides these services into five categories.</a:t>
            </a:r>
          </a:p>
        </p:txBody>
      </p:sp>
      <p:sp>
        <p:nvSpPr>
          <p:cNvPr id="53252" name="Slide Number Placeholder 3"/>
          <p:cNvSpPr>
            <a:spLocks noGrp="1"/>
          </p:cNvSpPr>
          <p:nvPr>
            <p:ph type="sldNum" sz="quarter" idx="5"/>
          </p:nvPr>
        </p:nvSpPr>
        <p:spPr>
          <a:noFill/>
        </p:spPr>
        <p:txBody>
          <a:bodyPr/>
          <a:lstStyle/>
          <a:p>
            <a:fld id="{593E1D98-73F4-5145-9B7C-A83BB5848644}" type="slidenum">
              <a:rPr lang="en-AU" smtClean="0">
                <a:latin typeface="Arial" pitchFamily="-1" charset="0"/>
              </a:rPr>
              <a:pPr/>
              <a:t>23</a:t>
            </a:fld>
            <a:endParaRPr lang="en-AU" dirty="0">
              <a:latin typeface="Arial" pitchFamily="-1"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65539"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X.800 divides these services into five categories and fourteen specific services</a:t>
            </a:r>
          </a:p>
          <a:p>
            <a:r>
              <a:rPr lang="en-US" dirty="0">
                <a:latin typeface="Arial" pitchFamily="-1" charset="0"/>
                <a:ea typeface="ＭＳ Ｐゴシック" pitchFamily="-1" charset="-128"/>
                <a:cs typeface="ＭＳ Ｐゴシック" pitchFamily="-1" charset="-128"/>
              </a:rPr>
              <a:t>(Table 1.2).</a:t>
            </a:r>
          </a:p>
        </p:txBody>
      </p:sp>
      <p:sp>
        <p:nvSpPr>
          <p:cNvPr id="65540" name="Slide Number Placeholder 3"/>
          <p:cNvSpPr>
            <a:spLocks noGrp="1"/>
          </p:cNvSpPr>
          <p:nvPr>
            <p:ph type="sldNum" sz="quarter" idx="5"/>
          </p:nvPr>
        </p:nvSpPr>
        <p:spPr>
          <a:noFill/>
        </p:spPr>
        <p:txBody>
          <a:bodyPr/>
          <a:lstStyle/>
          <a:p>
            <a:fld id="{985DE770-AB8F-A040-8A67-2EF0035AA0BA}" type="slidenum">
              <a:rPr lang="en-AU" smtClean="0">
                <a:latin typeface="Arial" pitchFamily="-1" charset="0"/>
              </a:rPr>
              <a:pPr/>
              <a:t>24</a:t>
            </a:fld>
            <a:endParaRPr lang="en-AU" dirty="0">
              <a:latin typeface="Arial" pitchFamily="-1"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011F3F1D-B589-A248-AC5A-025B71A77324}" type="slidenum">
              <a:rPr lang="en-AU">
                <a:latin typeface="Arial" pitchFamily="-1" charset="0"/>
              </a:rPr>
              <a:pPr/>
              <a:t>25</a:t>
            </a:fld>
            <a:endParaRPr lang="en-AU" dirty="0">
              <a:latin typeface="Arial" pitchFamily="-1"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The authentication service is concerned with assuring that a communication is</a:t>
            </a:r>
          </a:p>
          <a:p>
            <a:r>
              <a:rPr lang="en-US" dirty="0">
                <a:latin typeface="Arial" pitchFamily="-1" charset="0"/>
                <a:ea typeface="ＭＳ Ｐゴシック" pitchFamily="-1" charset="-128"/>
                <a:cs typeface="ＭＳ Ｐゴシック" pitchFamily="-1" charset="-128"/>
              </a:rPr>
              <a:t>authentic. In the case of a single message, such as a warning or alarm signal, the</a:t>
            </a:r>
          </a:p>
          <a:p>
            <a:r>
              <a:rPr lang="en-US" dirty="0">
                <a:latin typeface="Arial" pitchFamily="-1" charset="0"/>
                <a:ea typeface="ＭＳ Ｐゴシック" pitchFamily="-1" charset="-128"/>
                <a:cs typeface="ＭＳ Ｐゴシック" pitchFamily="-1" charset="-128"/>
              </a:rPr>
              <a:t>function of the authentication service is to assure the recipient that the message</a:t>
            </a:r>
          </a:p>
          <a:p>
            <a:r>
              <a:rPr lang="en-US" dirty="0">
                <a:latin typeface="Arial" pitchFamily="-1" charset="0"/>
                <a:ea typeface="ＭＳ Ｐゴシック" pitchFamily="-1" charset="-128"/>
                <a:cs typeface="ＭＳ Ｐゴシック" pitchFamily="-1" charset="-128"/>
              </a:rPr>
              <a:t>is from the source that it claims to be from. In the case of an ongoing interaction,</a:t>
            </a:r>
          </a:p>
          <a:p>
            <a:r>
              <a:rPr lang="en-US" dirty="0">
                <a:latin typeface="Arial" pitchFamily="-1" charset="0"/>
                <a:ea typeface="ＭＳ Ｐゴシック" pitchFamily="-1" charset="-128"/>
                <a:cs typeface="ＭＳ Ｐゴシック" pitchFamily="-1" charset="-128"/>
              </a:rPr>
              <a:t>such as the connection of a terminal to a host, two aspects are involved. First,</a:t>
            </a:r>
          </a:p>
          <a:p>
            <a:r>
              <a:rPr lang="en-US" dirty="0">
                <a:latin typeface="Arial" pitchFamily="-1" charset="0"/>
                <a:ea typeface="ＭＳ Ｐゴシック" pitchFamily="-1" charset="-128"/>
                <a:cs typeface="ＭＳ Ｐゴシック" pitchFamily="-1" charset="-128"/>
              </a:rPr>
              <a:t>at the time of connection initiation, the service assures that the two entities are</a:t>
            </a:r>
          </a:p>
          <a:p>
            <a:r>
              <a:rPr lang="en-US" dirty="0">
                <a:latin typeface="Arial" pitchFamily="-1" charset="0"/>
                <a:ea typeface="ＭＳ Ｐゴシック" pitchFamily="-1" charset="-128"/>
                <a:cs typeface="ＭＳ Ｐゴシック" pitchFamily="-1" charset="-128"/>
              </a:rPr>
              <a:t>authentic, that is, that each is the entity that it claims to be. Second, the service</a:t>
            </a:r>
          </a:p>
          <a:p>
            <a:r>
              <a:rPr lang="en-US" dirty="0">
                <a:latin typeface="Arial" pitchFamily="-1" charset="0"/>
                <a:ea typeface="ＭＳ Ｐゴシック" pitchFamily="-1" charset="-128"/>
                <a:cs typeface="ＭＳ Ｐゴシック" pitchFamily="-1" charset="-128"/>
              </a:rPr>
              <a:t>must assure that the connection is not interfered with in such a way that a third</a:t>
            </a:r>
          </a:p>
          <a:p>
            <a:r>
              <a:rPr lang="en-US" dirty="0">
                <a:latin typeface="Arial" pitchFamily="-1" charset="0"/>
                <a:ea typeface="ＭＳ Ｐゴシック" pitchFamily="-1" charset="-128"/>
                <a:cs typeface="ＭＳ Ｐゴシック" pitchFamily="-1" charset="-128"/>
              </a:rPr>
              <a:t>party can masquerade as one of the two legitimate parties for the purposes of</a:t>
            </a:r>
          </a:p>
          <a:p>
            <a:r>
              <a:rPr lang="en-US" dirty="0">
                <a:latin typeface="Arial" pitchFamily="-1" charset="0"/>
                <a:ea typeface="ＭＳ Ｐゴシック" pitchFamily="-1" charset="-128"/>
                <a:cs typeface="ＭＳ Ｐゴシック" pitchFamily="-1" charset="-128"/>
              </a:rPr>
              <a:t>unauthorized transmission or reception.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Two specific authentication services are defined in X.800:</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Peer entity authentication:  Provides for the corroboration of the identity</a:t>
            </a:r>
          </a:p>
          <a:p>
            <a:r>
              <a:rPr lang="en-US" dirty="0">
                <a:latin typeface="Arial" pitchFamily="-1" charset="0"/>
                <a:ea typeface="ＭＳ Ｐゴシック" pitchFamily="-1" charset="-128"/>
                <a:cs typeface="ＭＳ Ｐゴシック" pitchFamily="-1" charset="-128"/>
              </a:rPr>
              <a:t>of a peer entity in an association. Two entities are considered peers if they</a:t>
            </a:r>
          </a:p>
          <a:p>
            <a:r>
              <a:rPr lang="en-US" dirty="0">
                <a:latin typeface="Arial" pitchFamily="-1" charset="0"/>
                <a:ea typeface="ＭＳ Ｐゴシック" pitchFamily="-1" charset="-128"/>
                <a:cs typeface="ＭＳ Ｐゴシック" pitchFamily="-1" charset="-128"/>
              </a:rPr>
              <a:t>implement to same protocol in different systems; for example two TCP modules</a:t>
            </a:r>
          </a:p>
          <a:p>
            <a:r>
              <a:rPr lang="en-US" dirty="0">
                <a:latin typeface="Arial" pitchFamily="-1" charset="0"/>
                <a:ea typeface="ＭＳ Ｐゴシック" pitchFamily="-1" charset="-128"/>
                <a:cs typeface="ＭＳ Ｐゴシック" pitchFamily="-1" charset="-128"/>
              </a:rPr>
              <a:t>in two communicating systems. Peer entity authentication is provided for</a:t>
            </a:r>
          </a:p>
          <a:p>
            <a:r>
              <a:rPr lang="en-US" dirty="0">
                <a:latin typeface="Arial" pitchFamily="-1" charset="0"/>
                <a:ea typeface="ＭＳ Ｐゴシック" pitchFamily="-1" charset="-128"/>
                <a:cs typeface="ＭＳ Ｐゴシック" pitchFamily="-1" charset="-128"/>
              </a:rPr>
              <a:t>use at the establishment of, or at times during the data transfer phase of, a</a:t>
            </a:r>
          </a:p>
          <a:p>
            <a:r>
              <a:rPr lang="en-US" dirty="0">
                <a:latin typeface="Arial" pitchFamily="-1" charset="0"/>
                <a:ea typeface="ＭＳ Ｐゴシック" pitchFamily="-1" charset="-128"/>
                <a:cs typeface="ＭＳ Ｐゴシック" pitchFamily="-1" charset="-128"/>
              </a:rPr>
              <a:t>connection. It attempts to provide confidence that an entity is not performing</a:t>
            </a:r>
          </a:p>
          <a:p>
            <a:r>
              <a:rPr lang="en-US" dirty="0">
                <a:latin typeface="Arial" pitchFamily="-1" charset="0"/>
                <a:ea typeface="ＭＳ Ｐゴシック" pitchFamily="-1" charset="-128"/>
                <a:cs typeface="ＭＳ Ｐゴシック" pitchFamily="-1" charset="-128"/>
              </a:rPr>
              <a:t>either a masquerade or an unauthorized replay of a previous connection.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Data origin authentication:  Provides for the corroboration of the source of a</a:t>
            </a:r>
          </a:p>
          <a:p>
            <a:r>
              <a:rPr lang="en-US" dirty="0">
                <a:latin typeface="Arial" pitchFamily="-1" charset="0"/>
                <a:ea typeface="ＭＳ Ｐゴシック" pitchFamily="-1" charset="-128"/>
                <a:cs typeface="ＭＳ Ｐゴシック" pitchFamily="-1" charset="-128"/>
              </a:rPr>
              <a:t>data unit. It does not provide protection against the duplication or modification</a:t>
            </a:r>
          </a:p>
          <a:p>
            <a:r>
              <a:rPr lang="en-US" dirty="0">
                <a:latin typeface="Arial" pitchFamily="-1" charset="0"/>
                <a:ea typeface="ＭＳ Ｐゴシック" pitchFamily="-1" charset="-128"/>
                <a:cs typeface="ＭＳ Ｐゴシック" pitchFamily="-1" charset="-128"/>
              </a:rPr>
              <a:t>of data units. This type of service supports applications like electronic mail,</a:t>
            </a:r>
          </a:p>
          <a:p>
            <a:r>
              <a:rPr lang="en-US" dirty="0">
                <a:latin typeface="Arial" pitchFamily="-1" charset="0"/>
                <a:ea typeface="ＭＳ Ｐゴシック" pitchFamily="-1" charset="-128"/>
                <a:cs typeface="ＭＳ Ｐゴシック" pitchFamily="-1" charset="-128"/>
              </a:rPr>
              <a:t>where there are no prior interactions between the communicating entities.</a:t>
            </a:r>
            <a:endParaRPr lang="en-US" dirty="0">
              <a:solidFill>
                <a:srgbClr val="0000FF"/>
              </a:solidFill>
              <a:latin typeface="Arial" pitchFamily="-1" charset="0"/>
              <a:ea typeface="Arial" pitchFamily="-1" charset="0"/>
              <a:cs typeface="Arial" pitchFamily="-1"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57347"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In the context of network security, access control is the ability to limit and control</a:t>
            </a:r>
          </a:p>
          <a:p>
            <a:r>
              <a:rPr lang="en-US" dirty="0">
                <a:latin typeface="Arial" pitchFamily="-1" charset="0"/>
                <a:ea typeface="ＭＳ Ｐゴシック" pitchFamily="-1" charset="-128"/>
                <a:cs typeface="ＭＳ Ｐゴシック" pitchFamily="-1" charset="-128"/>
              </a:rPr>
              <a:t>the access to host systems and applications via communications links. To achieve</a:t>
            </a:r>
          </a:p>
          <a:p>
            <a:r>
              <a:rPr lang="en-US" dirty="0">
                <a:latin typeface="Arial" pitchFamily="-1" charset="0"/>
                <a:ea typeface="ＭＳ Ｐゴシック" pitchFamily="-1" charset="-128"/>
                <a:cs typeface="ＭＳ Ｐゴシック" pitchFamily="-1" charset="-128"/>
              </a:rPr>
              <a:t>this, each entity trying to gain access must first be identified, or authenticated, so</a:t>
            </a:r>
          </a:p>
          <a:p>
            <a:r>
              <a:rPr lang="en-US" dirty="0">
                <a:latin typeface="Arial" pitchFamily="-1" charset="0"/>
                <a:ea typeface="ＭＳ Ｐゴシック" pitchFamily="-1" charset="-128"/>
                <a:cs typeface="ＭＳ Ｐゴシック" pitchFamily="-1" charset="-128"/>
              </a:rPr>
              <a:t>that access rights can be tailored to the individual.</a:t>
            </a:r>
          </a:p>
        </p:txBody>
      </p:sp>
      <p:sp>
        <p:nvSpPr>
          <p:cNvPr id="57348" name="Slide Number Placeholder 3"/>
          <p:cNvSpPr>
            <a:spLocks noGrp="1"/>
          </p:cNvSpPr>
          <p:nvPr>
            <p:ph type="sldNum" sz="quarter" idx="5"/>
          </p:nvPr>
        </p:nvSpPr>
        <p:spPr>
          <a:noFill/>
        </p:spPr>
        <p:txBody>
          <a:bodyPr/>
          <a:lstStyle/>
          <a:p>
            <a:fld id="{F7C6BD38-4819-7042-847F-AF1C98E2C12E}" type="slidenum">
              <a:rPr lang="en-AU" smtClean="0">
                <a:latin typeface="Arial" pitchFamily="-1" charset="0"/>
              </a:rPr>
              <a:pPr/>
              <a:t>26</a:t>
            </a:fld>
            <a:endParaRPr lang="en-AU" dirty="0">
              <a:latin typeface="Arial" pitchFamily="-1"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a:t> Confidentiality is the protection of transmitted data from passive attacks. With</a:t>
            </a:r>
          </a:p>
          <a:p>
            <a:pPr>
              <a:defRPr/>
            </a:pPr>
            <a:r>
              <a:rPr lang="en-US" dirty="0"/>
              <a:t>respect to the content of a data transmission, several levels of protection can be</a:t>
            </a:r>
          </a:p>
          <a:p>
            <a:pPr>
              <a:defRPr/>
            </a:pPr>
            <a:r>
              <a:rPr lang="en-US" dirty="0"/>
              <a:t>identified. The broadest service protects all user data transmitted between two</a:t>
            </a:r>
          </a:p>
          <a:p>
            <a:pPr>
              <a:defRPr/>
            </a:pPr>
            <a:r>
              <a:rPr lang="en-US" dirty="0"/>
              <a:t>users over a period of time. For example, when a TCP connection is set up between</a:t>
            </a:r>
          </a:p>
          <a:p>
            <a:pPr>
              <a:defRPr/>
            </a:pPr>
            <a:r>
              <a:rPr lang="en-US" dirty="0"/>
              <a:t>two systems, this broad protection prevents the release of any user data transmitted</a:t>
            </a:r>
          </a:p>
          <a:p>
            <a:pPr>
              <a:defRPr/>
            </a:pPr>
            <a:r>
              <a:rPr lang="en-US" dirty="0"/>
              <a:t>over the TCP connection. Narrower forms of this service can also be defined,</a:t>
            </a:r>
          </a:p>
          <a:p>
            <a:pPr>
              <a:defRPr/>
            </a:pPr>
            <a:r>
              <a:rPr lang="en-US" dirty="0"/>
              <a:t>including the protection of a single message or even specific fields within a message.</a:t>
            </a:r>
          </a:p>
          <a:p>
            <a:pPr>
              <a:defRPr/>
            </a:pPr>
            <a:r>
              <a:rPr lang="en-US" dirty="0"/>
              <a:t>These refinements are less useful than the broad approach and may even be more</a:t>
            </a:r>
          </a:p>
          <a:p>
            <a:pPr>
              <a:defRPr/>
            </a:pPr>
            <a:r>
              <a:rPr lang="en-US" dirty="0"/>
              <a:t>complex and expensive to implement.</a:t>
            </a:r>
          </a:p>
          <a:p>
            <a:pPr>
              <a:defRPr/>
            </a:pPr>
            <a:endParaRPr lang="en-US" dirty="0"/>
          </a:p>
          <a:p>
            <a:pPr>
              <a:defRPr/>
            </a:pPr>
            <a:r>
              <a:rPr lang="en-US" dirty="0"/>
              <a:t>The other aspect of confidentiality is the protection of traffic flow from analysis.</a:t>
            </a:r>
          </a:p>
          <a:p>
            <a:pPr>
              <a:defRPr/>
            </a:pPr>
            <a:r>
              <a:rPr lang="en-US" dirty="0"/>
              <a:t>This requires that an attacker not be able to observe the source and destination, frequency,</a:t>
            </a:r>
          </a:p>
          <a:p>
            <a:pPr>
              <a:defRPr/>
            </a:pPr>
            <a:r>
              <a:rPr lang="en-US" dirty="0"/>
              <a:t>length, or other characteristics of the traffic on a communications facility.</a:t>
            </a:r>
          </a:p>
        </p:txBody>
      </p:sp>
      <p:sp>
        <p:nvSpPr>
          <p:cNvPr id="59396" name="Slide Number Placeholder 3"/>
          <p:cNvSpPr>
            <a:spLocks noGrp="1"/>
          </p:cNvSpPr>
          <p:nvPr>
            <p:ph type="sldNum" sz="quarter" idx="5"/>
          </p:nvPr>
        </p:nvSpPr>
        <p:spPr>
          <a:noFill/>
        </p:spPr>
        <p:txBody>
          <a:bodyPr/>
          <a:lstStyle/>
          <a:p>
            <a:fld id="{CF2D6F4C-B4B5-7644-961A-A67DD654DBED}" type="slidenum">
              <a:rPr lang="en-AU" smtClean="0">
                <a:latin typeface="Arial" pitchFamily="-1" charset="0"/>
              </a:rPr>
              <a:pPr/>
              <a:t>27</a:t>
            </a:fld>
            <a:endParaRPr lang="en-AU" dirty="0">
              <a:latin typeface="Arial" pitchFamily="-1"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defRPr/>
            </a:pPr>
            <a:r>
              <a:rPr lang="en-US" dirty="0"/>
              <a:t> As with confidentiality, integrity can apply to a stream of messages, a single message,</a:t>
            </a:r>
          </a:p>
          <a:p>
            <a:pPr>
              <a:defRPr/>
            </a:pPr>
            <a:r>
              <a:rPr lang="en-US" dirty="0"/>
              <a:t>or selected fields within a message. Again, the most useful and straightforward</a:t>
            </a:r>
          </a:p>
          <a:p>
            <a:pPr>
              <a:defRPr/>
            </a:pPr>
            <a:r>
              <a:rPr lang="en-US" dirty="0"/>
              <a:t>approach is total stream protection.</a:t>
            </a:r>
          </a:p>
          <a:p>
            <a:pPr>
              <a:defRPr/>
            </a:pPr>
            <a:endParaRPr lang="en-US" dirty="0"/>
          </a:p>
          <a:p>
            <a:pPr>
              <a:defRPr/>
            </a:pPr>
            <a:r>
              <a:rPr lang="en-US" dirty="0"/>
              <a:t>A connection-oriented integrity service, one that deals with a stream of messages,</a:t>
            </a:r>
          </a:p>
          <a:p>
            <a:pPr>
              <a:defRPr/>
            </a:pPr>
            <a:r>
              <a:rPr lang="en-US" dirty="0"/>
              <a:t>assures that messages are received as sent with no duplication, insertion,</a:t>
            </a:r>
          </a:p>
          <a:p>
            <a:pPr>
              <a:defRPr/>
            </a:pPr>
            <a:r>
              <a:rPr lang="en-US" dirty="0"/>
              <a:t>modification, reordering, or replays. The destruction of data is also covered under</a:t>
            </a:r>
          </a:p>
          <a:p>
            <a:pPr>
              <a:defRPr/>
            </a:pPr>
            <a:r>
              <a:rPr lang="en-US" dirty="0"/>
              <a:t>this service. Thus, the connection-oriented integrity service addresses both message</a:t>
            </a:r>
          </a:p>
          <a:p>
            <a:pPr>
              <a:defRPr/>
            </a:pPr>
            <a:r>
              <a:rPr lang="en-US" dirty="0"/>
              <a:t>stream modification and denial of service. On the other hand, a connectionless integrity</a:t>
            </a:r>
          </a:p>
          <a:p>
            <a:pPr>
              <a:defRPr/>
            </a:pPr>
            <a:r>
              <a:rPr lang="en-US" dirty="0"/>
              <a:t>service, one that deals with individual messages without regard to any larger</a:t>
            </a:r>
          </a:p>
          <a:p>
            <a:pPr>
              <a:defRPr/>
            </a:pPr>
            <a:r>
              <a:rPr lang="en-US" dirty="0"/>
              <a:t>context, generally provides protection against message modification only.</a:t>
            </a:r>
          </a:p>
          <a:p>
            <a:pPr>
              <a:defRPr/>
            </a:pPr>
            <a:endParaRPr lang="en-US" dirty="0"/>
          </a:p>
          <a:p>
            <a:pPr>
              <a:defRPr/>
            </a:pPr>
            <a:r>
              <a:rPr lang="en-US" dirty="0"/>
              <a:t>We can make a distinction between service with and without recovery.</a:t>
            </a:r>
          </a:p>
          <a:p>
            <a:pPr>
              <a:defRPr/>
            </a:pPr>
            <a:r>
              <a:rPr lang="en-US" dirty="0"/>
              <a:t>Because the integrity service relates to active attacks, we are concerned with detection</a:t>
            </a:r>
          </a:p>
          <a:p>
            <a:pPr>
              <a:defRPr/>
            </a:pPr>
            <a:r>
              <a:rPr lang="en-US" dirty="0"/>
              <a:t>rather than prevention. If a violation of integrity is detected, then the service</a:t>
            </a:r>
          </a:p>
          <a:p>
            <a:pPr>
              <a:defRPr/>
            </a:pPr>
            <a:r>
              <a:rPr lang="en-US" dirty="0"/>
              <a:t>may simply report this violation, and some other portion of software or human</a:t>
            </a:r>
          </a:p>
          <a:p>
            <a:pPr>
              <a:defRPr/>
            </a:pPr>
            <a:r>
              <a:rPr lang="en-US" dirty="0"/>
              <a:t>intervention is required to recover from the violation. Alternatively, there are</a:t>
            </a:r>
          </a:p>
          <a:p>
            <a:pPr>
              <a:defRPr/>
            </a:pPr>
            <a:r>
              <a:rPr lang="en-US" dirty="0"/>
              <a:t>mechanisms available to recover from the loss of integrity of data, as we will review</a:t>
            </a:r>
          </a:p>
          <a:p>
            <a:pPr>
              <a:defRPr/>
            </a:pPr>
            <a:r>
              <a:rPr lang="en-US" dirty="0"/>
              <a:t>subsequently. The incorporation of automated recovery mechanisms is, in general,</a:t>
            </a:r>
          </a:p>
          <a:p>
            <a:pPr>
              <a:defRPr/>
            </a:pPr>
            <a:r>
              <a:rPr lang="en-US" dirty="0"/>
              <a:t>the more attractive alternative.</a:t>
            </a:r>
          </a:p>
        </p:txBody>
      </p:sp>
      <p:sp>
        <p:nvSpPr>
          <p:cNvPr id="61444" name="Slide Number Placeholder 3"/>
          <p:cNvSpPr>
            <a:spLocks noGrp="1"/>
          </p:cNvSpPr>
          <p:nvPr>
            <p:ph type="sldNum" sz="quarter" idx="5"/>
          </p:nvPr>
        </p:nvSpPr>
        <p:spPr>
          <a:noFill/>
        </p:spPr>
        <p:txBody>
          <a:bodyPr/>
          <a:lstStyle/>
          <a:p>
            <a:fld id="{0BA6E834-723F-AA41-954F-3AC841D8E517}" type="slidenum">
              <a:rPr lang="en-AU" smtClean="0">
                <a:latin typeface="Arial" pitchFamily="-1" charset="0"/>
              </a:rPr>
              <a:pPr/>
              <a:t>28</a:t>
            </a:fld>
            <a:endParaRPr lang="en-AU" dirty="0">
              <a:latin typeface="Arial" pitchFamily="-1"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Nonrepudiation prevents either sender or receiver from denying a transmitted message.</a:t>
            </a:r>
          </a:p>
          <a:p>
            <a:r>
              <a:rPr lang="en-US" dirty="0">
                <a:latin typeface="Arial" pitchFamily="-1" charset="0"/>
                <a:ea typeface="ＭＳ Ｐゴシック" pitchFamily="-1" charset="-128"/>
                <a:cs typeface="ＭＳ Ｐゴシック" pitchFamily="-1" charset="-128"/>
              </a:rPr>
              <a:t>Thus, when a message is sent, the receiver can prove that the alleged sender in</a:t>
            </a:r>
          </a:p>
          <a:p>
            <a:r>
              <a:rPr lang="en-US" dirty="0">
                <a:latin typeface="Arial" pitchFamily="-1" charset="0"/>
                <a:ea typeface="ＭＳ Ｐゴシック" pitchFamily="-1" charset="-128"/>
                <a:cs typeface="ＭＳ Ｐゴシック" pitchFamily="-1" charset="-128"/>
              </a:rPr>
              <a:t>fact sent the message. Similarly, when a message is received, the sender can prove</a:t>
            </a:r>
          </a:p>
          <a:p>
            <a:r>
              <a:rPr lang="en-US" dirty="0">
                <a:latin typeface="Arial" pitchFamily="-1" charset="0"/>
                <a:ea typeface="ＭＳ Ｐゴシック" pitchFamily="-1" charset="-128"/>
                <a:cs typeface="ＭＳ Ｐゴシック" pitchFamily="-1" charset="-128"/>
              </a:rPr>
              <a:t>that the alleged receiver in fact received the message.</a:t>
            </a:r>
          </a:p>
        </p:txBody>
      </p:sp>
      <p:sp>
        <p:nvSpPr>
          <p:cNvPr id="63492" name="Slide Number Placeholder 3"/>
          <p:cNvSpPr>
            <a:spLocks noGrp="1"/>
          </p:cNvSpPr>
          <p:nvPr>
            <p:ph type="sldNum" sz="quarter" idx="5"/>
          </p:nvPr>
        </p:nvSpPr>
        <p:spPr>
          <a:noFill/>
        </p:spPr>
        <p:txBody>
          <a:bodyPr/>
          <a:lstStyle/>
          <a:p>
            <a:fld id="{DD1060AD-E45F-6A4E-A812-942E6DA02CC7}" type="slidenum">
              <a:rPr lang="en-AU" smtClean="0">
                <a:latin typeface="Arial" pitchFamily="-1" charset="0"/>
              </a:rPr>
              <a:pPr/>
              <a:t>31</a:t>
            </a:fld>
            <a:endParaRPr lang="en-AU" dirty="0">
              <a:latin typeface="Arial" pitchFamily="-1"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charset="-128"/>
                <a:cs typeface="ＭＳ Ｐゴシック" charset="-128"/>
              </a:rPr>
              <a:t>Both X.800 and RFC 4949 define availability  to be the property of a system or</a:t>
            </a:r>
          </a:p>
          <a:p>
            <a:r>
              <a:rPr lang="en-US" sz="1200" kern="1200" baseline="0" dirty="0">
                <a:solidFill>
                  <a:schemeClr val="tx1"/>
                </a:solidFill>
                <a:latin typeface="Arial" charset="0"/>
                <a:ea typeface="ＭＳ Ｐゴシック" charset="-128"/>
                <a:cs typeface="ＭＳ Ｐゴシック" charset="-128"/>
              </a:rPr>
              <a:t>a system resource being accessible and usable upon demand by an authorized</a:t>
            </a:r>
          </a:p>
          <a:p>
            <a:r>
              <a:rPr lang="en-US" sz="1200" kern="1200" baseline="0" dirty="0">
                <a:solidFill>
                  <a:schemeClr val="tx1"/>
                </a:solidFill>
                <a:latin typeface="Arial" charset="0"/>
                <a:ea typeface="ＭＳ Ｐゴシック" charset="-128"/>
                <a:cs typeface="ＭＳ Ｐゴシック" charset="-128"/>
              </a:rPr>
              <a:t>system entity, according to performance specifications for the system (i.e., a system</a:t>
            </a:r>
          </a:p>
          <a:p>
            <a:r>
              <a:rPr lang="en-US" sz="1200" kern="1200" baseline="0" dirty="0">
                <a:solidFill>
                  <a:schemeClr val="tx1"/>
                </a:solidFill>
                <a:latin typeface="Arial" charset="0"/>
                <a:ea typeface="ＭＳ Ｐゴシック" charset="-128"/>
                <a:cs typeface="ＭＳ Ｐゴシック" charset="-128"/>
              </a:rPr>
              <a:t>is available if it provides services according to the system design whenever</a:t>
            </a:r>
          </a:p>
          <a:p>
            <a:r>
              <a:rPr lang="en-US" sz="1200" kern="1200" baseline="0" dirty="0">
                <a:solidFill>
                  <a:schemeClr val="tx1"/>
                </a:solidFill>
                <a:latin typeface="Arial" charset="0"/>
                <a:ea typeface="ＭＳ Ｐゴシック" charset="-128"/>
                <a:cs typeface="ＭＳ Ｐゴシック" charset="-128"/>
              </a:rPr>
              <a:t>users request them). A variety of attacks can result in the loss of or reduction</a:t>
            </a:r>
          </a:p>
          <a:p>
            <a:r>
              <a:rPr lang="en-US" sz="1200" kern="1200" baseline="0" dirty="0">
                <a:solidFill>
                  <a:schemeClr val="tx1"/>
                </a:solidFill>
                <a:latin typeface="Arial" charset="0"/>
                <a:ea typeface="ＭＳ Ｐゴシック" charset="-128"/>
                <a:cs typeface="ＭＳ Ｐゴシック" charset="-128"/>
              </a:rPr>
              <a:t>in availability. Some of these attacks are amenable to automated countermeasures,</a:t>
            </a:r>
          </a:p>
          <a:p>
            <a:r>
              <a:rPr lang="en-US" sz="1200" kern="1200" baseline="0" dirty="0">
                <a:solidFill>
                  <a:schemeClr val="tx1"/>
                </a:solidFill>
                <a:latin typeface="Arial" charset="0"/>
                <a:ea typeface="ＭＳ Ｐゴシック" charset="-128"/>
                <a:cs typeface="ＭＳ Ｐゴシック" charset="-128"/>
              </a:rPr>
              <a:t>such as authentication and encryption, whereas others require some sort</a:t>
            </a:r>
          </a:p>
          <a:p>
            <a:r>
              <a:rPr lang="en-US" sz="1200" kern="1200" baseline="0" dirty="0">
                <a:solidFill>
                  <a:schemeClr val="tx1"/>
                </a:solidFill>
                <a:latin typeface="Arial" charset="0"/>
                <a:ea typeface="ＭＳ Ｐゴシック" charset="-128"/>
                <a:cs typeface="ＭＳ Ｐゴシック" charset="-128"/>
              </a:rPr>
              <a:t>of physical action to prevent or recover from loss of availability of elements of a</a:t>
            </a:r>
          </a:p>
          <a:p>
            <a:r>
              <a:rPr lang="en-US" sz="1200" kern="1200" baseline="0" dirty="0">
                <a:solidFill>
                  <a:schemeClr val="tx1"/>
                </a:solidFill>
                <a:latin typeface="Arial" charset="0"/>
                <a:ea typeface="ＭＳ Ｐゴシック" charset="-128"/>
                <a:cs typeface="ＭＳ Ｐゴシック" charset="-128"/>
              </a:rPr>
              <a:t>distributed system.</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X.800 treats availability as a property to be associated with various security</a:t>
            </a:r>
          </a:p>
          <a:p>
            <a:r>
              <a:rPr lang="en-US" sz="1200" kern="1200" baseline="0" dirty="0">
                <a:solidFill>
                  <a:schemeClr val="tx1"/>
                </a:solidFill>
                <a:latin typeface="Arial" charset="0"/>
                <a:ea typeface="ＭＳ Ｐゴシック" charset="-128"/>
                <a:cs typeface="ＭＳ Ｐゴシック" charset="-128"/>
              </a:rPr>
              <a:t>services. However, it makes sense to call out specifically an availability service. An</a:t>
            </a:r>
          </a:p>
          <a:p>
            <a:r>
              <a:rPr lang="en-US" sz="1200" kern="1200" baseline="0" dirty="0">
                <a:solidFill>
                  <a:schemeClr val="tx1"/>
                </a:solidFill>
                <a:latin typeface="Arial" charset="0"/>
                <a:ea typeface="ＭＳ Ｐゴシック" charset="-128"/>
                <a:cs typeface="ＭＳ Ｐゴシック" charset="-128"/>
              </a:rPr>
              <a:t>availability service is one that protects a system to ensure its availability. This service</a:t>
            </a:r>
          </a:p>
          <a:p>
            <a:r>
              <a:rPr lang="en-US" sz="1200" kern="1200" baseline="0" dirty="0">
                <a:solidFill>
                  <a:schemeClr val="tx1"/>
                </a:solidFill>
                <a:latin typeface="Arial" charset="0"/>
                <a:ea typeface="ＭＳ Ｐゴシック" charset="-128"/>
                <a:cs typeface="ＭＳ Ｐゴシック" charset="-128"/>
              </a:rPr>
              <a:t>addresses the security concerns raised by denial-of-service attacks. It depends</a:t>
            </a:r>
          </a:p>
          <a:p>
            <a:r>
              <a:rPr lang="en-US" sz="1200" kern="1200" baseline="0" dirty="0">
                <a:solidFill>
                  <a:schemeClr val="tx1"/>
                </a:solidFill>
                <a:latin typeface="Arial" charset="0"/>
                <a:ea typeface="ＭＳ Ｐゴシック" charset="-128"/>
                <a:cs typeface="ＭＳ Ｐゴシック" charset="-128"/>
              </a:rPr>
              <a:t>on proper management and control of system resources and thus depends on access</a:t>
            </a:r>
          </a:p>
          <a:p>
            <a:r>
              <a:rPr lang="en-US" sz="1200" kern="1200" baseline="0" dirty="0">
                <a:solidFill>
                  <a:schemeClr val="tx1"/>
                </a:solidFill>
                <a:latin typeface="Arial" charset="0"/>
                <a:ea typeface="ＭＳ Ｐゴシック" charset="-128"/>
                <a:cs typeface="ＭＳ Ｐゴシック" charset="-128"/>
              </a:rPr>
              <a:t>control service and other security services.</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32</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31"/>
          <p:cNvSpPr>
            <a:spLocks noGrp="1" noChangeArrowheads="1"/>
          </p:cNvSpPr>
          <p:nvPr>
            <p:ph type="sldNum" sz="quarter" idx="5"/>
          </p:nvPr>
        </p:nvSpPr>
        <p:spPr>
          <a:noFill/>
        </p:spPr>
        <p:txBody>
          <a:bodyPr/>
          <a:lstStyle/>
          <a:p>
            <a:fld id="{85075787-43E7-BB4D-8EF0-D4AA9275B0C1}" type="slidenum">
              <a:rPr lang="en-AU">
                <a:latin typeface="Arial" pitchFamily="-1" charset="0"/>
              </a:rPr>
              <a:pPr/>
              <a:t>33</a:t>
            </a:fld>
            <a:endParaRPr lang="en-AU" dirty="0">
              <a:latin typeface="Arial" pitchFamily="-1"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Table 1.3 lists the security mechanisms defined in X.800. The mechanisms are</a:t>
            </a:r>
          </a:p>
          <a:p>
            <a:r>
              <a:rPr lang="en-US" sz="1200" kern="1200" baseline="0" dirty="0">
                <a:solidFill>
                  <a:schemeClr val="tx1"/>
                </a:solidFill>
                <a:latin typeface="Arial" charset="0"/>
                <a:ea typeface="ＭＳ Ｐゴシック" charset="-128"/>
                <a:cs typeface="ＭＳ Ｐゴシック" charset="-128"/>
              </a:rPr>
              <a:t>divided into those that are implemented in a specific protocol layer, such as TCP</a:t>
            </a:r>
          </a:p>
          <a:p>
            <a:r>
              <a:rPr lang="en-US" sz="1200" kern="1200" baseline="0" dirty="0">
                <a:solidFill>
                  <a:schemeClr val="tx1"/>
                </a:solidFill>
                <a:latin typeface="Arial" charset="0"/>
                <a:ea typeface="ＭＳ Ｐゴシック" charset="-128"/>
                <a:cs typeface="ＭＳ Ｐゴシック" charset="-128"/>
              </a:rPr>
              <a:t>or an application-layer protocol, and those that are not specific to any particular</a:t>
            </a:r>
          </a:p>
          <a:p>
            <a:r>
              <a:rPr lang="en-US" sz="1200" kern="1200" baseline="0" dirty="0">
                <a:solidFill>
                  <a:schemeClr val="tx1"/>
                </a:solidFill>
                <a:latin typeface="Arial" charset="0"/>
                <a:ea typeface="ＭＳ Ｐゴシック" charset="-128"/>
                <a:cs typeface="ＭＳ Ｐゴシック" charset="-128"/>
              </a:rPr>
              <a:t>protocol layer or security service. These mechanisms will be covered in the</a:t>
            </a:r>
          </a:p>
          <a:p>
            <a:r>
              <a:rPr lang="en-US" sz="1200" kern="1200" baseline="0" dirty="0">
                <a:solidFill>
                  <a:schemeClr val="tx1"/>
                </a:solidFill>
                <a:latin typeface="Arial" charset="0"/>
                <a:ea typeface="ＭＳ Ｐゴシック" charset="-128"/>
                <a:cs typeface="ＭＳ Ｐゴシック" charset="-128"/>
              </a:rPr>
              <a:t>appropriate places in the book, so we do not elaborate now except to comment</a:t>
            </a:r>
          </a:p>
          <a:p>
            <a:r>
              <a:rPr lang="en-US" sz="1200" kern="1200" baseline="0" dirty="0">
                <a:solidFill>
                  <a:schemeClr val="tx1"/>
                </a:solidFill>
                <a:latin typeface="Arial" charset="0"/>
                <a:ea typeface="ＭＳ Ｐゴシック" charset="-128"/>
                <a:cs typeface="ＭＳ Ｐゴシック" charset="-128"/>
              </a:rPr>
              <a:t>on the definition of encipherment. X.800 distinguishes between reversible</a:t>
            </a:r>
          </a:p>
          <a:p>
            <a:r>
              <a:rPr lang="en-US" sz="1200" kern="1200" baseline="0" dirty="0">
                <a:solidFill>
                  <a:schemeClr val="tx1"/>
                </a:solidFill>
                <a:latin typeface="Arial" charset="0"/>
                <a:ea typeface="ＭＳ Ｐゴシック" charset="-128"/>
                <a:cs typeface="ＭＳ Ｐゴシック" charset="-128"/>
              </a:rPr>
              <a:t> encipherment mechanisms and irreversible encipherment mechanisms. A reversible</a:t>
            </a:r>
          </a:p>
          <a:p>
            <a:r>
              <a:rPr lang="en-US" sz="1200" kern="1200" baseline="0" dirty="0">
                <a:solidFill>
                  <a:schemeClr val="tx1"/>
                </a:solidFill>
                <a:latin typeface="Arial" charset="0"/>
                <a:ea typeface="ＭＳ Ｐゴシック" charset="-128"/>
                <a:cs typeface="ＭＳ Ｐゴシック" charset="-128"/>
              </a:rPr>
              <a:t>encipherment mechanism is simply an encryption algorithm that allows data to</a:t>
            </a:r>
          </a:p>
          <a:p>
            <a:r>
              <a:rPr lang="en-US" sz="1200" kern="1200" baseline="0" dirty="0">
                <a:solidFill>
                  <a:schemeClr val="tx1"/>
                </a:solidFill>
                <a:latin typeface="Arial" charset="0"/>
                <a:ea typeface="ＭＳ Ｐゴシック" charset="-128"/>
                <a:cs typeface="ＭＳ Ｐゴシック" charset="-128"/>
              </a:rPr>
              <a:t>be encrypted and subsequently decrypted. Irreversible encipherment mechanisms</a:t>
            </a:r>
          </a:p>
          <a:p>
            <a:r>
              <a:rPr lang="en-US" sz="1200" kern="1200" baseline="0" dirty="0">
                <a:solidFill>
                  <a:schemeClr val="tx1"/>
                </a:solidFill>
                <a:latin typeface="Arial" charset="0"/>
                <a:ea typeface="ＭＳ Ｐゴシック" charset="-128"/>
                <a:cs typeface="ＭＳ Ｐゴシック" charset="-128"/>
              </a:rPr>
              <a:t>include hash algorithms and message authentication codes, which are used in digital</a:t>
            </a:r>
          </a:p>
          <a:p>
            <a:r>
              <a:rPr lang="en-US" sz="1200" kern="1200" baseline="0" dirty="0">
                <a:solidFill>
                  <a:schemeClr val="tx1"/>
                </a:solidFill>
                <a:latin typeface="Arial" charset="0"/>
                <a:ea typeface="ＭＳ Ｐゴシック" charset="-128"/>
                <a:cs typeface="ＭＳ Ｐゴシック" charset="-128"/>
              </a:rPr>
              <a:t>signature and message authentication applications.</a:t>
            </a:r>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charset="0"/>
                <a:ea typeface="ＭＳ Ｐゴシック" charset="-128"/>
                <a:cs typeface="ＭＳ Ｐゴシック" charset="-128"/>
              </a:rPr>
              <a:t>The requirements of information security  within an organization have undergone two</a:t>
            </a:r>
          </a:p>
          <a:p>
            <a:r>
              <a:rPr lang="en-US" sz="1200" kern="1200" baseline="0" dirty="0">
                <a:solidFill>
                  <a:schemeClr val="tx1"/>
                </a:solidFill>
                <a:latin typeface="Arial" charset="0"/>
                <a:ea typeface="ＭＳ Ｐゴシック" charset="-128"/>
                <a:cs typeface="ＭＳ Ｐゴシック" charset="-128"/>
              </a:rPr>
              <a:t>major changes in the last several decades. Before the widespread use of data processing</a:t>
            </a:r>
          </a:p>
          <a:p>
            <a:r>
              <a:rPr lang="en-US" sz="1200" kern="1200" baseline="0" dirty="0">
                <a:solidFill>
                  <a:schemeClr val="tx1"/>
                </a:solidFill>
                <a:latin typeface="Arial" charset="0"/>
                <a:ea typeface="ＭＳ Ｐゴシック" charset="-128"/>
                <a:cs typeface="ＭＳ Ｐゴシック" charset="-128"/>
              </a:rPr>
              <a:t>equipment, the security of information felt to be valuable to an organization was</a:t>
            </a:r>
          </a:p>
          <a:p>
            <a:r>
              <a:rPr lang="en-US" sz="1200" kern="1200" baseline="0" dirty="0">
                <a:solidFill>
                  <a:schemeClr val="tx1"/>
                </a:solidFill>
                <a:latin typeface="Arial" charset="0"/>
                <a:ea typeface="ＭＳ Ｐゴシック" charset="-128"/>
                <a:cs typeface="ＭＳ Ｐゴシック" charset="-128"/>
              </a:rPr>
              <a:t>provided primarily by physical and administrative means. An example of the former</a:t>
            </a:r>
          </a:p>
          <a:p>
            <a:r>
              <a:rPr lang="en-US" sz="1200" kern="1200" baseline="0" dirty="0">
                <a:solidFill>
                  <a:schemeClr val="tx1"/>
                </a:solidFill>
                <a:latin typeface="Arial" charset="0"/>
                <a:ea typeface="ＭＳ Ｐゴシック" charset="-128"/>
                <a:cs typeface="ＭＳ Ｐゴシック" charset="-128"/>
              </a:rPr>
              <a:t>is the use of rugged filing cabinets with a combination lock for storing sensitive documents.</a:t>
            </a:r>
          </a:p>
          <a:p>
            <a:r>
              <a:rPr lang="en-US" sz="1200" kern="1200" baseline="0" dirty="0">
                <a:solidFill>
                  <a:schemeClr val="tx1"/>
                </a:solidFill>
                <a:latin typeface="Arial" charset="0"/>
                <a:ea typeface="ＭＳ Ｐゴシック" charset="-128"/>
                <a:cs typeface="ＭＳ Ｐゴシック" charset="-128"/>
              </a:rPr>
              <a:t>An example of the latter is personnel screening procedures used during the</a:t>
            </a:r>
          </a:p>
          <a:p>
            <a:r>
              <a:rPr lang="en-US" sz="1200" kern="1200" baseline="0" dirty="0">
                <a:solidFill>
                  <a:schemeClr val="tx1"/>
                </a:solidFill>
                <a:latin typeface="Arial" charset="0"/>
                <a:ea typeface="ＭＳ Ｐゴシック" charset="-128"/>
                <a:cs typeface="ＭＳ Ｐゴシック" charset="-128"/>
              </a:rPr>
              <a:t>hiring process.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With the introduction of the computer, the need for automated tools for protecting</a:t>
            </a:r>
          </a:p>
          <a:p>
            <a:r>
              <a:rPr lang="en-US" sz="1200" kern="1200" baseline="0" dirty="0">
                <a:solidFill>
                  <a:schemeClr val="tx1"/>
                </a:solidFill>
                <a:latin typeface="Arial" charset="0"/>
                <a:ea typeface="ＭＳ Ｐゴシック" charset="-128"/>
                <a:cs typeface="ＭＳ Ｐゴシック" charset="-128"/>
              </a:rPr>
              <a:t>files and other information stored on the computer became evident. This is</a:t>
            </a:r>
          </a:p>
          <a:p>
            <a:r>
              <a:rPr lang="en-US" sz="1200" kern="1200" baseline="0" dirty="0">
                <a:solidFill>
                  <a:schemeClr val="tx1"/>
                </a:solidFill>
                <a:latin typeface="Arial" charset="0"/>
                <a:ea typeface="ＭＳ Ｐゴシック" charset="-128"/>
                <a:cs typeface="ＭＳ Ｐゴシック" charset="-128"/>
              </a:rPr>
              <a:t>especially the case for a shared system, such as a time-sharing system, and the need</a:t>
            </a:r>
          </a:p>
          <a:p>
            <a:r>
              <a:rPr lang="en-US" sz="1200" kern="1200" baseline="0" dirty="0">
                <a:solidFill>
                  <a:schemeClr val="tx1"/>
                </a:solidFill>
                <a:latin typeface="Arial" charset="0"/>
                <a:ea typeface="ＭＳ Ｐゴシック" charset="-128"/>
                <a:cs typeface="ＭＳ Ｐゴシック" charset="-128"/>
              </a:rPr>
              <a:t>is even more acute for systems that can be accessed over a public telephone network,</a:t>
            </a:r>
          </a:p>
          <a:p>
            <a:r>
              <a:rPr lang="en-US" sz="1200" kern="1200" baseline="0" dirty="0">
                <a:solidFill>
                  <a:schemeClr val="tx1"/>
                </a:solidFill>
                <a:latin typeface="Arial" charset="0"/>
                <a:ea typeface="ＭＳ Ｐゴシック" charset="-128"/>
                <a:cs typeface="ＭＳ Ｐゴシック" charset="-128"/>
              </a:rPr>
              <a:t>data network, or the Internet. The generic name for the collection of tools designed to</a:t>
            </a:r>
          </a:p>
          <a:p>
            <a:r>
              <a:rPr lang="en-US" sz="1200" kern="1200" baseline="0" dirty="0">
                <a:solidFill>
                  <a:schemeClr val="tx1"/>
                </a:solidFill>
                <a:latin typeface="Arial" charset="0"/>
                <a:ea typeface="ＭＳ Ｐゴシック" charset="-128"/>
                <a:cs typeface="ＭＳ Ｐゴシック" charset="-128"/>
              </a:rPr>
              <a:t>protect data and to thwart hackers is computer security .</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second major change that affected security is the introduction of</a:t>
            </a:r>
          </a:p>
          <a:p>
            <a:r>
              <a:rPr lang="en-US" sz="1200" kern="1200" baseline="0" dirty="0">
                <a:solidFill>
                  <a:schemeClr val="tx1"/>
                </a:solidFill>
                <a:latin typeface="Arial" charset="0"/>
                <a:ea typeface="ＭＳ Ｐゴシック" charset="-128"/>
                <a:cs typeface="ＭＳ Ｐゴシック" charset="-128"/>
              </a:rPr>
              <a:t>distributed systems and the use of networks and communications facilities</a:t>
            </a:r>
          </a:p>
          <a:p>
            <a:r>
              <a:rPr lang="en-US" sz="1200" kern="1200" baseline="0" dirty="0">
                <a:solidFill>
                  <a:schemeClr val="tx1"/>
                </a:solidFill>
                <a:latin typeface="Arial" charset="0"/>
                <a:ea typeface="ＭＳ Ｐゴシック" charset="-128"/>
                <a:cs typeface="ＭＳ Ｐゴシック" charset="-128"/>
              </a:rPr>
              <a:t>for carrying data between terminal user and computer and between computer</a:t>
            </a:r>
          </a:p>
          <a:p>
            <a:r>
              <a:rPr lang="en-US" sz="1200" kern="1200" baseline="0" dirty="0">
                <a:solidFill>
                  <a:schemeClr val="tx1"/>
                </a:solidFill>
                <a:latin typeface="Arial" charset="0"/>
                <a:ea typeface="ＭＳ Ｐゴシック" charset="-128"/>
                <a:cs typeface="ＭＳ Ｐゴシック" charset="-128"/>
              </a:rPr>
              <a:t>and computer. Network security measures are needed to protect data during their</a:t>
            </a:r>
          </a:p>
          <a:p>
            <a:r>
              <a:rPr lang="en-US" sz="1200" kern="1200" baseline="0" dirty="0">
                <a:solidFill>
                  <a:schemeClr val="tx1"/>
                </a:solidFill>
                <a:latin typeface="Arial" charset="0"/>
                <a:ea typeface="ＭＳ Ｐゴシック" charset="-128"/>
                <a:cs typeface="ＭＳ Ｐゴシック" charset="-128"/>
              </a:rPr>
              <a:t>transmission. In fact, the term network security  is somewhat misleading, because</a:t>
            </a:r>
          </a:p>
          <a:p>
            <a:r>
              <a:rPr lang="en-US" sz="1200" kern="1200" baseline="0" dirty="0">
                <a:solidFill>
                  <a:schemeClr val="tx1"/>
                </a:solidFill>
                <a:latin typeface="Arial" charset="0"/>
                <a:ea typeface="ＭＳ Ｐゴシック" charset="-128"/>
                <a:cs typeface="ＭＳ Ｐゴシック" charset="-128"/>
              </a:rPr>
              <a:t>virtually all business, government, and academic organizations interconnect</a:t>
            </a:r>
          </a:p>
          <a:p>
            <a:r>
              <a:rPr lang="en-US" sz="1200" kern="1200" baseline="0" dirty="0">
                <a:solidFill>
                  <a:schemeClr val="tx1"/>
                </a:solidFill>
                <a:latin typeface="Arial" charset="0"/>
                <a:ea typeface="ＭＳ Ｐゴシック" charset="-128"/>
                <a:cs typeface="ＭＳ Ｐゴシック" charset="-128"/>
              </a:rPr>
              <a:t>their data processing equipment with a collection of interconnected networks.</a:t>
            </a:r>
          </a:p>
          <a:p>
            <a:r>
              <a:rPr lang="en-US" sz="1200" kern="1200" baseline="0" dirty="0">
                <a:solidFill>
                  <a:schemeClr val="tx1"/>
                </a:solidFill>
                <a:latin typeface="Arial" charset="0"/>
                <a:ea typeface="ＭＳ Ｐゴシック" charset="-128"/>
                <a:cs typeface="ＭＳ Ｐゴシック" charset="-128"/>
              </a:rPr>
              <a:t> Such a collection is often referred to as an internet, and the term internet</a:t>
            </a:r>
          </a:p>
          <a:p>
            <a:r>
              <a:rPr lang="en-US" sz="1200" kern="1200" baseline="0" dirty="0">
                <a:solidFill>
                  <a:schemeClr val="tx1"/>
                </a:solidFill>
                <a:latin typeface="Arial" charset="0"/>
                <a:ea typeface="ＭＳ Ｐゴシック" charset="-128"/>
                <a:cs typeface="ＭＳ Ｐゴシック" charset="-128"/>
              </a:rPr>
              <a:t>security  is used.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There are no clear boundaries between these two forms of security. For</a:t>
            </a:r>
          </a:p>
          <a:p>
            <a:r>
              <a:rPr lang="en-US" sz="1200" kern="1200" baseline="0" dirty="0">
                <a:solidFill>
                  <a:schemeClr val="tx1"/>
                </a:solidFill>
                <a:latin typeface="Arial" charset="0"/>
                <a:ea typeface="ＭＳ Ｐゴシック" charset="-128"/>
                <a:cs typeface="ＭＳ Ｐゴシック" charset="-128"/>
              </a:rPr>
              <a:t>example, a computer virus may be introduced into a system physically when it</a:t>
            </a:r>
          </a:p>
          <a:p>
            <a:r>
              <a:rPr lang="en-US" sz="1200" kern="1200" baseline="0" dirty="0">
                <a:solidFill>
                  <a:schemeClr val="tx1"/>
                </a:solidFill>
                <a:latin typeface="Arial" charset="0"/>
                <a:ea typeface="ＭＳ Ｐゴシック" charset="-128"/>
                <a:cs typeface="ＭＳ Ｐゴシック" charset="-128"/>
              </a:rPr>
              <a:t>arrives on a flash drive or an optical disk and is subsequently loaded onto a computer.</a:t>
            </a:r>
          </a:p>
          <a:p>
            <a:r>
              <a:rPr lang="en-US" sz="1200" kern="1200" baseline="0" dirty="0">
                <a:solidFill>
                  <a:schemeClr val="tx1"/>
                </a:solidFill>
                <a:latin typeface="Arial" charset="0"/>
                <a:ea typeface="ＭＳ Ｐゴシック" charset="-128"/>
                <a:cs typeface="ＭＳ Ｐゴシック" charset="-128"/>
              </a:rPr>
              <a:t>Viruses may also arrive over an internet. In either case, once the virus is resident</a:t>
            </a:r>
          </a:p>
          <a:p>
            <a:r>
              <a:rPr lang="en-US" sz="1200" kern="1200" baseline="0" dirty="0">
                <a:solidFill>
                  <a:schemeClr val="tx1"/>
                </a:solidFill>
                <a:latin typeface="Arial" charset="0"/>
                <a:ea typeface="ＭＳ Ｐゴシック" charset="-128"/>
                <a:cs typeface="ＭＳ Ｐゴシック" charset="-128"/>
              </a:rPr>
              <a:t>on a computer system, internal computer security tools are needed to detect</a:t>
            </a:r>
          </a:p>
          <a:p>
            <a:r>
              <a:rPr lang="en-US" sz="1200" kern="1200" baseline="0" dirty="0">
                <a:solidFill>
                  <a:schemeClr val="tx1"/>
                </a:solidFill>
                <a:latin typeface="Arial" charset="0"/>
                <a:ea typeface="ＭＳ Ｐゴシック" charset="-128"/>
                <a:cs typeface="ＭＳ Ｐゴシック" charset="-128"/>
              </a:rPr>
              <a:t>and recover from the virus.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This book focuses on internet security, which consists of measures to deter,</a:t>
            </a:r>
          </a:p>
          <a:p>
            <a:r>
              <a:rPr lang="en-US" sz="1200" kern="1200" baseline="0" dirty="0">
                <a:solidFill>
                  <a:schemeClr val="tx1"/>
                </a:solidFill>
                <a:latin typeface="Arial" charset="0"/>
                <a:ea typeface="ＭＳ Ｐゴシック" charset="-128"/>
                <a:cs typeface="ＭＳ Ｐゴシック" charset="-128"/>
              </a:rPr>
              <a:t>prevent, detect, and correct security violations that involve the transmission of</a:t>
            </a:r>
          </a:p>
          <a:p>
            <a:r>
              <a:rPr lang="en-US" sz="1200" kern="1200" baseline="0" dirty="0">
                <a:solidFill>
                  <a:schemeClr val="tx1"/>
                </a:solidFill>
                <a:latin typeface="Arial" charset="0"/>
                <a:ea typeface="ＭＳ Ｐゴシック" charset="-128"/>
                <a:cs typeface="ＭＳ Ｐゴシック" charset="-128"/>
              </a:rPr>
              <a:t>information.</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5</a:t>
            </a:fld>
            <a:endParaRPr lang="en-AU"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31"/>
          <p:cNvSpPr>
            <a:spLocks noGrp="1" noChangeArrowheads="1"/>
          </p:cNvSpPr>
          <p:nvPr>
            <p:ph type="sldNum" sz="quarter" idx="5"/>
          </p:nvPr>
        </p:nvSpPr>
        <p:spPr>
          <a:noFill/>
        </p:spPr>
        <p:txBody>
          <a:bodyPr/>
          <a:lstStyle/>
          <a:p>
            <a:fld id="{D7A896FB-C67D-694F-AB19-4BF09E693C14}" type="slidenum">
              <a:rPr lang="en-AU">
                <a:latin typeface="Arial" pitchFamily="-1" charset="0"/>
              </a:rPr>
              <a:pPr/>
              <a:t>34</a:t>
            </a:fld>
            <a:endParaRPr lang="en-AU" dirty="0">
              <a:latin typeface="Arial" pitchFamily="-1"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A model for much of what we will be discussing is captured, in very general terms,</a:t>
            </a:r>
          </a:p>
          <a:p>
            <a:r>
              <a:rPr lang="en-US" sz="1200" kern="1200" baseline="0" dirty="0">
                <a:solidFill>
                  <a:schemeClr val="tx1"/>
                </a:solidFill>
                <a:latin typeface="Arial" charset="0"/>
                <a:ea typeface="ＭＳ Ｐゴシック" charset="-128"/>
                <a:cs typeface="ＭＳ Ｐゴシック" charset="-128"/>
              </a:rPr>
              <a:t>in Figure 1.2. A message is to be transferred from one party to another across some</a:t>
            </a:r>
          </a:p>
          <a:p>
            <a:r>
              <a:rPr lang="en-US" sz="1200" kern="1200" baseline="0" dirty="0">
                <a:solidFill>
                  <a:schemeClr val="tx1"/>
                </a:solidFill>
                <a:latin typeface="Arial" charset="0"/>
                <a:ea typeface="ＭＳ Ｐゴシック" charset="-128"/>
                <a:cs typeface="ＭＳ Ｐゴシック" charset="-128"/>
              </a:rPr>
              <a:t>sort of Internet service. The two parties, who are the principals  in this transaction,</a:t>
            </a:r>
          </a:p>
          <a:p>
            <a:r>
              <a:rPr lang="en-US" sz="1200" kern="1200" baseline="0" dirty="0">
                <a:solidFill>
                  <a:schemeClr val="tx1"/>
                </a:solidFill>
                <a:latin typeface="Arial" charset="0"/>
                <a:ea typeface="ＭＳ Ｐゴシック" charset="-128"/>
                <a:cs typeface="ＭＳ Ｐゴシック" charset="-128"/>
              </a:rPr>
              <a:t>must cooperate for the exchange to take place. A logical information channel is</a:t>
            </a:r>
          </a:p>
          <a:p>
            <a:r>
              <a:rPr lang="en-US" sz="1200" kern="1200" baseline="0" dirty="0">
                <a:solidFill>
                  <a:schemeClr val="tx1"/>
                </a:solidFill>
                <a:latin typeface="Arial" charset="0"/>
                <a:ea typeface="ＭＳ Ｐゴシック" charset="-128"/>
                <a:cs typeface="ＭＳ Ｐゴシック" charset="-128"/>
              </a:rPr>
              <a:t>established by defining a route through the Internet from source to destination</a:t>
            </a:r>
          </a:p>
          <a:p>
            <a:r>
              <a:rPr lang="en-US" sz="1200" kern="1200" baseline="0" dirty="0">
                <a:solidFill>
                  <a:schemeClr val="tx1"/>
                </a:solidFill>
                <a:latin typeface="Arial" charset="0"/>
                <a:ea typeface="ＭＳ Ｐゴシック" charset="-128"/>
                <a:cs typeface="ＭＳ Ｐゴシック" charset="-128"/>
              </a:rPr>
              <a:t>and by the cooperative use of communication protocols (e.g., TCP/IP) by the two</a:t>
            </a:r>
          </a:p>
          <a:p>
            <a:r>
              <a:rPr lang="en-US" sz="1200" kern="1200" baseline="0" dirty="0">
                <a:solidFill>
                  <a:schemeClr val="tx1"/>
                </a:solidFill>
                <a:latin typeface="Arial" charset="0"/>
                <a:ea typeface="ＭＳ Ｐゴシック" charset="-128"/>
                <a:cs typeface="ＭＳ Ｐゴシック" charset="-128"/>
              </a:rPr>
              <a:t>principals.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Security aspects come into play when it is necessary or desirable to protect the</a:t>
            </a:r>
          </a:p>
          <a:p>
            <a:r>
              <a:rPr lang="en-US" sz="1200" kern="1200" baseline="0" dirty="0">
                <a:solidFill>
                  <a:schemeClr val="tx1"/>
                </a:solidFill>
                <a:latin typeface="Arial" charset="0"/>
                <a:ea typeface="ＭＳ Ｐゴシック" charset="-128"/>
                <a:cs typeface="ＭＳ Ｐゴシック" charset="-128"/>
              </a:rPr>
              <a:t>information transmission from an opponent who may present a threat to confidentiality,</a:t>
            </a:r>
          </a:p>
          <a:p>
            <a:r>
              <a:rPr lang="en-US" sz="1200" kern="1200" baseline="0" dirty="0">
                <a:solidFill>
                  <a:schemeClr val="tx1"/>
                </a:solidFill>
                <a:latin typeface="Arial" charset="0"/>
                <a:ea typeface="ＭＳ Ｐゴシック" charset="-128"/>
                <a:cs typeface="ＭＳ Ｐゴシック" charset="-128"/>
              </a:rPr>
              <a:t>authenticity, and so on. All of the techniques for providing security have two</a:t>
            </a:r>
          </a:p>
          <a:p>
            <a:r>
              <a:rPr lang="en-US" sz="1200" kern="1200" baseline="0" dirty="0">
                <a:solidFill>
                  <a:schemeClr val="tx1"/>
                </a:solidFill>
                <a:latin typeface="Arial" charset="0"/>
                <a:ea typeface="ＭＳ Ｐゴシック" charset="-128"/>
                <a:cs typeface="ＭＳ Ｐゴシック" charset="-128"/>
              </a:rPr>
              <a:t>components: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1.  A security-related transformation on the information to be sent. Examples</a:t>
            </a:r>
          </a:p>
          <a:p>
            <a:r>
              <a:rPr lang="en-US" sz="1200" kern="1200" baseline="0" dirty="0">
                <a:solidFill>
                  <a:schemeClr val="tx1"/>
                </a:solidFill>
                <a:latin typeface="Arial" charset="0"/>
                <a:ea typeface="ＭＳ Ｐゴシック" charset="-128"/>
                <a:cs typeface="ＭＳ Ｐゴシック" charset="-128"/>
              </a:rPr>
              <a:t>include the encryption of the message, which scrambles the message so that it</a:t>
            </a:r>
          </a:p>
          <a:p>
            <a:r>
              <a:rPr lang="en-US" sz="1200" kern="1200" baseline="0" dirty="0">
                <a:solidFill>
                  <a:schemeClr val="tx1"/>
                </a:solidFill>
                <a:latin typeface="Arial" charset="0"/>
                <a:ea typeface="ＭＳ Ｐゴシック" charset="-128"/>
                <a:cs typeface="ＭＳ Ｐゴシック" charset="-128"/>
              </a:rPr>
              <a:t> is unreadable by the opponent, and the addition of a code based on the contents</a:t>
            </a:r>
          </a:p>
          <a:p>
            <a:r>
              <a:rPr lang="en-US" sz="1200" kern="1200" baseline="0" dirty="0">
                <a:solidFill>
                  <a:schemeClr val="tx1"/>
                </a:solidFill>
                <a:latin typeface="Arial" charset="0"/>
                <a:ea typeface="ＭＳ Ｐゴシック" charset="-128"/>
                <a:cs typeface="ＭＳ Ｐゴシック" charset="-128"/>
              </a:rPr>
              <a:t>of the message, which can be used to verify the identity of the sender.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Some secret information shared by the two principals and, it is hoped,</a:t>
            </a:r>
          </a:p>
          <a:p>
            <a:r>
              <a:rPr lang="en-US" sz="1200" kern="1200" baseline="0" dirty="0">
                <a:solidFill>
                  <a:schemeClr val="tx1"/>
                </a:solidFill>
                <a:latin typeface="Arial" charset="0"/>
                <a:ea typeface="ＭＳ Ｐゴシック" charset="-128"/>
                <a:cs typeface="ＭＳ Ｐゴシック" charset="-128"/>
              </a:rPr>
              <a:t>unknown to the opponent. An example is an encryption key used in conjunction</a:t>
            </a:r>
          </a:p>
          <a:p>
            <a:r>
              <a:rPr lang="en-US" sz="1200" kern="1200" baseline="0" dirty="0">
                <a:solidFill>
                  <a:schemeClr val="tx1"/>
                </a:solidFill>
                <a:latin typeface="Arial" charset="0"/>
                <a:ea typeface="ＭＳ Ｐゴシック" charset="-128"/>
                <a:cs typeface="ＭＳ Ｐゴシック" charset="-128"/>
              </a:rPr>
              <a:t>with the transformation to scramble the message before transmission and</a:t>
            </a:r>
          </a:p>
          <a:p>
            <a:r>
              <a:rPr lang="en-US" sz="1200" kern="1200" baseline="0" dirty="0">
                <a:solidFill>
                  <a:schemeClr val="tx1"/>
                </a:solidFill>
                <a:latin typeface="Arial" charset="0"/>
                <a:ea typeface="ＭＳ Ｐゴシック" charset="-128"/>
                <a:cs typeface="ＭＳ Ｐゴシック" charset="-128"/>
              </a:rPr>
              <a:t>unscramble it on reception.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 trusted third party may be needed to achieve secure transmission. For</a:t>
            </a:r>
          </a:p>
          <a:p>
            <a:r>
              <a:rPr lang="en-US" sz="1200" kern="1200" baseline="0" dirty="0">
                <a:solidFill>
                  <a:schemeClr val="tx1"/>
                </a:solidFill>
                <a:latin typeface="Arial" charset="0"/>
                <a:ea typeface="ＭＳ Ｐゴシック" charset="-128"/>
                <a:cs typeface="ＭＳ Ｐゴシック" charset="-128"/>
              </a:rPr>
              <a:t>example, a third party may be responsible for distributing the secret information</a:t>
            </a:r>
          </a:p>
          <a:p>
            <a:r>
              <a:rPr lang="en-US" sz="1200" kern="1200" baseline="0" dirty="0">
                <a:solidFill>
                  <a:schemeClr val="tx1"/>
                </a:solidFill>
                <a:latin typeface="Arial" charset="0"/>
                <a:ea typeface="ＭＳ Ｐゴシック" charset="-128"/>
                <a:cs typeface="ＭＳ Ｐゴシック" charset="-128"/>
              </a:rPr>
              <a:t>to the two principals while keeping it from any opponent. Or a third party may be</a:t>
            </a:r>
          </a:p>
          <a:p>
            <a:r>
              <a:rPr lang="en-US" sz="1200" kern="1200" baseline="0" dirty="0">
                <a:solidFill>
                  <a:schemeClr val="tx1"/>
                </a:solidFill>
                <a:latin typeface="Arial" charset="0"/>
                <a:ea typeface="ＭＳ Ｐゴシック" charset="-128"/>
                <a:cs typeface="ＭＳ Ｐゴシック" charset="-128"/>
              </a:rPr>
              <a:t>needed to arbitrate disputes between the two principals concerning the authenticity</a:t>
            </a:r>
          </a:p>
          <a:p>
            <a:r>
              <a:rPr lang="en-US" sz="1200" kern="1200" baseline="0" dirty="0">
                <a:solidFill>
                  <a:schemeClr val="tx1"/>
                </a:solidFill>
                <a:latin typeface="Arial" charset="0"/>
                <a:ea typeface="ＭＳ Ｐゴシック" charset="-128"/>
                <a:cs typeface="ＭＳ Ｐゴシック" charset="-128"/>
              </a:rPr>
              <a:t>of a message transmission.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This general model shows that there are four basic tasks in designing a</a:t>
            </a:r>
          </a:p>
          <a:p>
            <a:r>
              <a:rPr lang="en-US" sz="1200" kern="1200" baseline="0" dirty="0">
                <a:solidFill>
                  <a:schemeClr val="tx1"/>
                </a:solidFill>
                <a:latin typeface="Arial" charset="0"/>
                <a:ea typeface="ＭＳ Ｐゴシック" charset="-128"/>
                <a:cs typeface="ＭＳ Ｐゴシック" charset="-128"/>
              </a:rPr>
              <a:t>particular security service: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1.  Design an algorithm for performing the security-related transformation. The</a:t>
            </a:r>
          </a:p>
          <a:p>
            <a:r>
              <a:rPr lang="en-US" sz="1200" kern="1200" baseline="0" dirty="0">
                <a:solidFill>
                  <a:schemeClr val="tx1"/>
                </a:solidFill>
                <a:latin typeface="Arial" charset="0"/>
                <a:ea typeface="ＭＳ Ｐゴシック" charset="-128"/>
                <a:cs typeface="ＭＳ Ｐゴシック" charset="-128"/>
              </a:rPr>
              <a:t>algorithm should be such that an opponent cannot defeat its purpose.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Generate the secret information to be used with the algorithm.</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Develop methods for the distribution and sharing of the secret information.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Specify a protocol to be used by the two principals that make use of the security</a:t>
            </a:r>
          </a:p>
          <a:p>
            <a:r>
              <a:rPr lang="en-US" sz="1200" kern="1200" baseline="0" dirty="0">
                <a:solidFill>
                  <a:schemeClr val="tx1"/>
                </a:solidFill>
                <a:latin typeface="Arial" charset="0"/>
                <a:ea typeface="ＭＳ Ｐゴシック" charset="-128"/>
                <a:cs typeface="ＭＳ Ｐゴシック" charset="-128"/>
              </a:rPr>
              <a:t>algorithm and the secret information to achieve a particular security service.</a:t>
            </a:r>
            <a:endParaRPr lang="en-AU"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charset="-128"/>
                <a:cs typeface="ＭＳ Ｐゴシック" charset="-128"/>
              </a:rPr>
              <a:t> Parts One and Two of this book concentrate on the types of security mechanisms</a:t>
            </a:r>
          </a:p>
          <a:p>
            <a:r>
              <a:rPr lang="en-US" sz="1200" kern="1200" baseline="0" dirty="0">
                <a:solidFill>
                  <a:schemeClr val="tx1"/>
                </a:solidFill>
                <a:latin typeface="Arial" charset="0"/>
                <a:ea typeface="ＭＳ Ｐゴシック" charset="-128"/>
                <a:cs typeface="ＭＳ Ｐゴシック" charset="-128"/>
              </a:rPr>
              <a:t>and services that fit into the model shown in Figure 1.2. However, there are</a:t>
            </a:r>
          </a:p>
          <a:p>
            <a:r>
              <a:rPr lang="en-US" sz="1200" kern="1200" baseline="0" dirty="0">
                <a:solidFill>
                  <a:schemeClr val="tx1"/>
                </a:solidFill>
                <a:latin typeface="Arial" charset="0"/>
                <a:ea typeface="ＭＳ Ｐゴシック" charset="-128"/>
                <a:cs typeface="ＭＳ Ｐゴシック" charset="-128"/>
              </a:rPr>
              <a:t> other security-related situations of interest that do not neatly fit this model but are</a:t>
            </a:r>
          </a:p>
          <a:p>
            <a:r>
              <a:rPr lang="en-US" sz="1200" kern="1200" baseline="0" dirty="0">
                <a:solidFill>
                  <a:schemeClr val="tx1"/>
                </a:solidFill>
                <a:latin typeface="Arial" charset="0"/>
                <a:ea typeface="ＭＳ Ｐゴシック" charset="-128"/>
                <a:cs typeface="ＭＳ Ｐゴシック" charset="-128"/>
              </a:rPr>
              <a:t>considered in this book. A general model of these other situations is illustrated by</a:t>
            </a:r>
          </a:p>
          <a:p>
            <a:r>
              <a:rPr lang="en-US" sz="1200" kern="1200" baseline="0" dirty="0">
                <a:solidFill>
                  <a:schemeClr val="tx1"/>
                </a:solidFill>
                <a:latin typeface="Arial" charset="0"/>
                <a:ea typeface="ＭＳ Ｐゴシック" charset="-128"/>
                <a:cs typeface="ＭＳ Ｐゴシック" charset="-128"/>
              </a:rPr>
              <a:t>Figure 1.3, which reflects a concern for protecting an information system from unwanted</a:t>
            </a:r>
          </a:p>
          <a:p>
            <a:r>
              <a:rPr lang="en-US" sz="1200" kern="1200" baseline="0" dirty="0">
                <a:solidFill>
                  <a:schemeClr val="tx1"/>
                </a:solidFill>
                <a:latin typeface="Arial" charset="0"/>
                <a:ea typeface="ＭＳ Ｐゴシック" charset="-128"/>
                <a:cs typeface="ＭＳ Ｐゴシック" charset="-128"/>
              </a:rPr>
              <a:t>access. Most readers are familiar with the concerns caused by the existence</a:t>
            </a:r>
          </a:p>
          <a:p>
            <a:r>
              <a:rPr lang="en-US" sz="1200" kern="1200" baseline="0" dirty="0">
                <a:solidFill>
                  <a:schemeClr val="tx1"/>
                </a:solidFill>
                <a:latin typeface="Arial" charset="0"/>
                <a:ea typeface="ＭＳ Ｐゴシック" charset="-128"/>
                <a:cs typeface="ＭＳ Ｐゴシック" charset="-128"/>
              </a:rPr>
              <a:t>of hackers who attempt to penetrate systems that can be accessed over a network.</a:t>
            </a:r>
          </a:p>
          <a:p>
            <a:r>
              <a:rPr lang="en-US" sz="1200" kern="1200" baseline="0" dirty="0">
                <a:solidFill>
                  <a:schemeClr val="tx1"/>
                </a:solidFill>
                <a:latin typeface="Arial" charset="0"/>
                <a:ea typeface="ＭＳ Ｐゴシック" charset="-128"/>
                <a:cs typeface="ＭＳ Ｐゴシック" charset="-128"/>
              </a:rPr>
              <a:t>The hacker can be someone who, with no malign intent, simply gets satisfaction</a:t>
            </a:r>
          </a:p>
          <a:p>
            <a:r>
              <a:rPr lang="en-US" sz="1200" kern="1200" baseline="0" dirty="0">
                <a:solidFill>
                  <a:schemeClr val="tx1"/>
                </a:solidFill>
                <a:latin typeface="Arial" charset="0"/>
                <a:ea typeface="ＭＳ Ｐゴシック" charset="-128"/>
                <a:cs typeface="ＭＳ Ｐゴシック" charset="-128"/>
              </a:rPr>
              <a:t>from breaking and entering a computer system. The intruder can be a disgruntled</a:t>
            </a:r>
          </a:p>
          <a:p>
            <a:r>
              <a:rPr lang="en-US" sz="1200" kern="1200" baseline="0" dirty="0">
                <a:solidFill>
                  <a:schemeClr val="tx1"/>
                </a:solidFill>
                <a:latin typeface="Arial" charset="0"/>
                <a:ea typeface="ＭＳ Ｐゴシック" charset="-128"/>
                <a:cs typeface="ＭＳ Ｐゴシック" charset="-128"/>
              </a:rPr>
              <a:t>employee who wishes to do damage or a criminal who seeks to exploit computer</a:t>
            </a:r>
          </a:p>
          <a:p>
            <a:r>
              <a:rPr lang="en-US" sz="1200" kern="1200" baseline="0" dirty="0">
                <a:solidFill>
                  <a:schemeClr val="tx1"/>
                </a:solidFill>
                <a:latin typeface="Arial" charset="0"/>
                <a:ea typeface="ＭＳ Ｐゴシック" charset="-128"/>
                <a:cs typeface="ＭＳ Ｐゴシック" charset="-128"/>
              </a:rPr>
              <a:t>assets for financial gain (e.g., obtaining credit card numbers or performing illegal</a:t>
            </a:r>
          </a:p>
          <a:p>
            <a:r>
              <a:rPr lang="en-US" sz="1200" kern="1200" baseline="0" dirty="0">
                <a:solidFill>
                  <a:schemeClr val="tx1"/>
                </a:solidFill>
                <a:latin typeface="Arial" charset="0"/>
                <a:ea typeface="ＭＳ Ｐゴシック" charset="-128"/>
                <a:cs typeface="ＭＳ Ｐゴシック" charset="-128"/>
              </a:rPr>
              <a:t>money transfers).</a:t>
            </a:r>
            <a:endParaRPr lang="en-US" dirty="0"/>
          </a:p>
        </p:txBody>
      </p:sp>
      <p:sp>
        <p:nvSpPr>
          <p:cNvPr id="73732" name="Slide Number Placeholder 3"/>
          <p:cNvSpPr>
            <a:spLocks noGrp="1"/>
          </p:cNvSpPr>
          <p:nvPr>
            <p:ph type="sldNum" sz="quarter" idx="5"/>
          </p:nvPr>
        </p:nvSpPr>
        <p:spPr>
          <a:noFill/>
        </p:spPr>
        <p:txBody>
          <a:bodyPr/>
          <a:lstStyle/>
          <a:p>
            <a:fld id="{2617559F-AEC0-5A41-A400-F4C7356D2B21}" type="slidenum">
              <a:rPr lang="en-AU" smtClean="0">
                <a:latin typeface="Arial" pitchFamily="-1" charset="0"/>
              </a:rPr>
              <a:pPr/>
              <a:t>35</a:t>
            </a:fld>
            <a:endParaRPr lang="en-AU" dirty="0">
              <a:latin typeface="Arial" pitchFamily="-1"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charset="0"/>
                <a:ea typeface="ＭＳ Ｐゴシック" charset="-128"/>
                <a:cs typeface="ＭＳ Ｐゴシック" charset="-128"/>
              </a:rPr>
              <a:t>Another type of unwanted access is the placement in a computer system</a:t>
            </a:r>
          </a:p>
          <a:p>
            <a:r>
              <a:rPr lang="en-US" sz="1200" kern="1200" baseline="0" dirty="0">
                <a:solidFill>
                  <a:schemeClr val="tx1"/>
                </a:solidFill>
                <a:latin typeface="Arial" charset="0"/>
                <a:ea typeface="ＭＳ Ｐゴシック" charset="-128"/>
                <a:cs typeface="ＭＳ Ｐゴシック" charset="-128"/>
              </a:rPr>
              <a:t>of logic that exploits vulnerabilities in the system and that can affect application</a:t>
            </a:r>
          </a:p>
          <a:p>
            <a:r>
              <a:rPr lang="en-US" sz="1200" kern="1200" baseline="0" dirty="0">
                <a:solidFill>
                  <a:schemeClr val="tx1"/>
                </a:solidFill>
                <a:latin typeface="Arial" charset="0"/>
                <a:ea typeface="ＭＳ Ｐゴシック" charset="-128"/>
                <a:cs typeface="ＭＳ Ｐゴシック" charset="-128"/>
              </a:rPr>
              <a:t>programs as well as utility programs, such as editors and compilers. Programs can</a:t>
            </a:r>
          </a:p>
          <a:p>
            <a:r>
              <a:rPr lang="en-US" sz="1200" kern="1200" baseline="0" dirty="0">
                <a:solidFill>
                  <a:schemeClr val="tx1"/>
                </a:solidFill>
                <a:latin typeface="Arial" charset="0"/>
                <a:ea typeface="ＭＳ Ｐゴシック" charset="-128"/>
                <a:cs typeface="ＭＳ Ｐゴシック" charset="-128"/>
              </a:rPr>
              <a:t>present two kinds of threats: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1. Information access threats:  Intercept or modify data on behalf of users who</a:t>
            </a:r>
          </a:p>
          <a:p>
            <a:r>
              <a:rPr lang="en-US" sz="1200" kern="1200" baseline="0" dirty="0">
                <a:solidFill>
                  <a:schemeClr val="tx1"/>
                </a:solidFill>
                <a:latin typeface="Arial" charset="0"/>
                <a:ea typeface="ＭＳ Ｐゴシック" charset="-128"/>
                <a:cs typeface="ＭＳ Ｐゴシック" charset="-128"/>
              </a:rPr>
              <a:t>should not have access to that data.</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Service threats:  Exploit service flaws in computers to inhibit use by legitimate</a:t>
            </a:r>
          </a:p>
          <a:p>
            <a:r>
              <a:rPr lang="en-US" sz="1200" kern="1200" baseline="0" dirty="0">
                <a:solidFill>
                  <a:schemeClr val="tx1"/>
                </a:solidFill>
                <a:latin typeface="Arial" charset="0"/>
                <a:ea typeface="ＭＳ Ｐゴシック" charset="-128"/>
                <a:cs typeface="ＭＳ Ｐゴシック" charset="-128"/>
              </a:rPr>
              <a:t>users.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Viruses and worms are two examples of software attacks. Such attacks can be</a:t>
            </a:r>
          </a:p>
          <a:p>
            <a:r>
              <a:rPr lang="en-US" sz="1200" kern="1200" baseline="0" dirty="0">
                <a:solidFill>
                  <a:schemeClr val="tx1"/>
                </a:solidFill>
                <a:latin typeface="Arial" charset="0"/>
                <a:ea typeface="ＭＳ Ｐゴシック" charset="-128"/>
                <a:cs typeface="ＭＳ Ｐゴシック" charset="-128"/>
              </a:rPr>
              <a:t>introduced into a system by means of a disk that contains the unwanted logic concealed</a:t>
            </a:r>
          </a:p>
          <a:p>
            <a:r>
              <a:rPr lang="en-US" sz="1200" kern="1200" baseline="0" dirty="0">
                <a:solidFill>
                  <a:schemeClr val="tx1"/>
                </a:solidFill>
                <a:latin typeface="Arial" charset="0"/>
                <a:ea typeface="ＭＳ Ｐゴシック" charset="-128"/>
                <a:cs typeface="ＭＳ Ｐゴシック" charset="-128"/>
              </a:rPr>
              <a:t>in otherwise useful software. They also can be inserted into a system across a</a:t>
            </a:r>
          </a:p>
          <a:p>
            <a:r>
              <a:rPr lang="en-US" sz="1200" kern="1200" baseline="0" dirty="0">
                <a:solidFill>
                  <a:schemeClr val="tx1"/>
                </a:solidFill>
                <a:latin typeface="Arial" charset="0"/>
                <a:ea typeface="ＭＳ Ｐゴシック" charset="-128"/>
                <a:cs typeface="ＭＳ Ｐゴシック" charset="-128"/>
              </a:rPr>
              <a:t>network; this latter mechanism is of more concern in network security.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security mechanisms  needed to cope with unwanted access fall into two</a:t>
            </a:r>
          </a:p>
          <a:p>
            <a:r>
              <a:rPr lang="en-US" sz="1200" kern="1200" baseline="0" dirty="0">
                <a:solidFill>
                  <a:schemeClr val="tx1"/>
                </a:solidFill>
                <a:latin typeface="Arial" charset="0"/>
                <a:ea typeface="ＭＳ Ｐゴシック" charset="-128"/>
                <a:cs typeface="ＭＳ Ｐゴシック" charset="-128"/>
              </a:rPr>
              <a:t>broad categories (see Figure 1.3). The first category might be termed a gatekeeper</a:t>
            </a:r>
          </a:p>
          <a:p>
            <a:r>
              <a:rPr lang="en-US" sz="1200" kern="1200" baseline="0" dirty="0">
                <a:solidFill>
                  <a:schemeClr val="tx1"/>
                </a:solidFill>
                <a:latin typeface="Arial" charset="0"/>
                <a:ea typeface="ＭＳ Ｐゴシック" charset="-128"/>
                <a:cs typeface="ＭＳ Ｐゴシック" charset="-128"/>
              </a:rPr>
              <a:t>function. It includes password-based login procedures that are designed to deny</a:t>
            </a:r>
          </a:p>
          <a:p>
            <a:r>
              <a:rPr lang="en-US" sz="1200" kern="1200" baseline="0" dirty="0">
                <a:solidFill>
                  <a:schemeClr val="tx1"/>
                </a:solidFill>
                <a:latin typeface="Arial" charset="0"/>
                <a:ea typeface="ＭＳ Ｐゴシック" charset="-128"/>
                <a:cs typeface="ＭＳ Ｐゴシック" charset="-128"/>
              </a:rPr>
              <a:t>access to all but authorized users and screening logic that is designed to detect</a:t>
            </a:r>
          </a:p>
          <a:p>
            <a:r>
              <a:rPr lang="en-US" sz="1200" kern="1200" baseline="0" dirty="0">
                <a:solidFill>
                  <a:schemeClr val="tx1"/>
                </a:solidFill>
                <a:latin typeface="Arial" charset="0"/>
                <a:ea typeface="ＭＳ Ｐゴシック" charset="-128"/>
                <a:cs typeface="ＭＳ Ｐゴシック" charset="-128"/>
              </a:rPr>
              <a:t>and reject worms, viruses, and other similar attacks. Once either an unwanted user</a:t>
            </a:r>
          </a:p>
          <a:p>
            <a:r>
              <a:rPr lang="en-US" sz="1200" kern="1200" baseline="0" dirty="0">
                <a:solidFill>
                  <a:schemeClr val="tx1"/>
                </a:solidFill>
                <a:latin typeface="Arial" charset="0"/>
                <a:ea typeface="ＭＳ Ｐゴシック" charset="-128"/>
                <a:cs typeface="ＭＳ Ｐゴシック" charset="-128"/>
              </a:rPr>
              <a:t>or unwanted software gains access, the second line of defense consists of a variety</a:t>
            </a:r>
          </a:p>
          <a:p>
            <a:r>
              <a:rPr lang="en-US" sz="1200" kern="1200" baseline="0" dirty="0">
                <a:solidFill>
                  <a:schemeClr val="tx1"/>
                </a:solidFill>
                <a:latin typeface="Arial" charset="0"/>
                <a:ea typeface="ＭＳ Ｐゴシック" charset="-128"/>
                <a:cs typeface="ＭＳ Ｐゴシック" charset="-128"/>
              </a:rPr>
              <a:t>of internal controls that monitor activity and analyze stored information in an</a:t>
            </a:r>
          </a:p>
          <a:p>
            <a:r>
              <a:rPr lang="en-US" sz="1200" kern="1200" baseline="0" dirty="0">
                <a:solidFill>
                  <a:schemeClr val="tx1"/>
                </a:solidFill>
                <a:latin typeface="Arial" charset="0"/>
                <a:ea typeface="ＭＳ Ｐゴシック" charset="-128"/>
                <a:cs typeface="ＭＳ Ｐゴシック" charset="-128"/>
              </a:rPr>
              <a:t>attempt to detect the presence of unwanted intruders. These issues are explored in</a:t>
            </a:r>
          </a:p>
          <a:p>
            <a:r>
              <a:rPr lang="en-US" sz="1200" kern="1200" baseline="0" dirty="0">
                <a:solidFill>
                  <a:schemeClr val="tx1"/>
                </a:solidFill>
                <a:latin typeface="Arial" charset="0"/>
                <a:ea typeface="ＭＳ Ｐゴシック" charset="-128"/>
                <a:cs typeface="ＭＳ Ｐゴシック" charset="-128"/>
              </a:rPr>
              <a:t>Part Three.</a:t>
            </a:r>
            <a:endParaRPr lang="en-US" dirty="0"/>
          </a:p>
        </p:txBody>
      </p:sp>
      <p:sp>
        <p:nvSpPr>
          <p:cNvPr id="75780" name="Slide Number Placeholder 3"/>
          <p:cNvSpPr>
            <a:spLocks noGrp="1"/>
          </p:cNvSpPr>
          <p:nvPr>
            <p:ph type="sldNum" sz="quarter" idx="5"/>
          </p:nvPr>
        </p:nvSpPr>
        <p:spPr>
          <a:noFill/>
        </p:spPr>
        <p:txBody>
          <a:bodyPr/>
          <a:lstStyle/>
          <a:p>
            <a:fld id="{7D411C90-DB8E-0046-B07A-C92FBC285BB4}" type="slidenum">
              <a:rPr lang="en-AU" smtClean="0">
                <a:latin typeface="Arial" pitchFamily="-1" charset="0"/>
              </a:rPr>
              <a:pPr/>
              <a:t>36</a:t>
            </a:fld>
            <a:endParaRPr lang="en-AU" dirty="0">
              <a:latin typeface="Arial" pitchFamily="-1"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charset="0"/>
                <a:ea typeface="ＭＳ Ｐゴシック" charset="-128"/>
                <a:cs typeface="ＭＳ Ｐゴシック" charset="-128"/>
              </a:rPr>
              <a:t>Many of the security techniques and applications described in this book have been</a:t>
            </a:r>
          </a:p>
          <a:p>
            <a:r>
              <a:rPr lang="en-US" sz="1200" kern="1200" baseline="0" dirty="0">
                <a:solidFill>
                  <a:schemeClr val="tx1"/>
                </a:solidFill>
                <a:latin typeface="Arial" charset="0"/>
                <a:ea typeface="ＭＳ Ｐゴシック" charset="-128"/>
                <a:cs typeface="ＭＳ Ｐゴシック" charset="-128"/>
              </a:rPr>
              <a:t>specified as standards. Additionally, standards have been developed to cover</a:t>
            </a:r>
          </a:p>
          <a:p>
            <a:r>
              <a:rPr lang="en-US" sz="1200" kern="1200" baseline="0" dirty="0">
                <a:solidFill>
                  <a:schemeClr val="tx1"/>
                </a:solidFill>
                <a:latin typeface="Arial" charset="0"/>
                <a:ea typeface="ＭＳ Ｐゴシック" charset="-128"/>
                <a:cs typeface="ＭＳ Ｐゴシック" charset="-128"/>
              </a:rPr>
              <a:t>management practices and the overall architecture of security mechanisms and</a:t>
            </a:r>
          </a:p>
          <a:p>
            <a:r>
              <a:rPr lang="en-US" sz="1200" kern="1200" baseline="0" dirty="0">
                <a:solidFill>
                  <a:schemeClr val="tx1"/>
                </a:solidFill>
                <a:latin typeface="Arial" charset="0"/>
                <a:ea typeface="ＭＳ Ｐゴシック" charset="-128"/>
                <a:cs typeface="ＭＳ Ｐゴシック" charset="-128"/>
              </a:rPr>
              <a:t>services. Throughout this book, we describe the most important standards in use</a:t>
            </a:r>
          </a:p>
          <a:p>
            <a:r>
              <a:rPr lang="en-US" sz="1200" kern="1200" baseline="0" dirty="0">
                <a:solidFill>
                  <a:schemeClr val="tx1"/>
                </a:solidFill>
                <a:latin typeface="Arial" charset="0"/>
                <a:ea typeface="ＭＳ Ｐゴシック" charset="-128"/>
                <a:cs typeface="ＭＳ Ｐゴシック" charset="-128"/>
              </a:rPr>
              <a:t>or being developed for various aspects of cryptography and network security.</a:t>
            </a:r>
          </a:p>
          <a:p>
            <a:r>
              <a:rPr lang="en-US" sz="1200" kern="1200" baseline="0" dirty="0">
                <a:solidFill>
                  <a:schemeClr val="tx1"/>
                </a:solidFill>
                <a:latin typeface="Arial" charset="0"/>
                <a:ea typeface="ＭＳ Ｐゴシック" charset="-128"/>
                <a:cs typeface="ＭＳ Ｐゴシック" charset="-128"/>
              </a:rPr>
              <a:t>Various organizations have been involved in the development or promotion of</a:t>
            </a:r>
          </a:p>
          <a:p>
            <a:r>
              <a:rPr lang="en-US" sz="1200" kern="1200" baseline="0" dirty="0">
                <a:solidFill>
                  <a:schemeClr val="tx1"/>
                </a:solidFill>
                <a:latin typeface="Arial" charset="0"/>
                <a:ea typeface="ＭＳ Ｐゴシック" charset="-128"/>
                <a:cs typeface="ＭＳ Ｐゴシック" charset="-128"/>
              </a:rPr>
              <a:t>these standards. The most important (in the current context) of these organizations</a:t>
            </a:r>
          </a:p>
          <a:p>
            <a:r>
              <a:rPr lang="en-US" sz="1200" kern="1200" baseline="0" dirty="0">
                <a:solidFill>
                  <a:schemeClr val="tx1"/>
                </a:solidFill>
                <a:latin typeface="Arial" charset="0"/>
                <a:ea typeface="ＭＳ Ｐゴシック" charset="-128"/>
                <a:cs typeface="ＭＳ Ｐゴシック" charset="-128"/>
              </a:rPr>
              <a:t>are as follows.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National Institute of Standards and Technology:  NIST is a U.S. federal agency</a:t>
            </a:r>
          </a:p>
          <a:p>
            <a:r>
              <a:rPr lang="en-US" sz="1200" kern="1200" baseline="0" dirty="0">
                <a:solidFill>
                  <a:schemeClr val="tx1"/>
                </a:solidFill>
                <a:latin typeface="Arial" charset="0"/>
                <a:ea typeface="ＭＳ Ｐゴシック" charset="-128"/>
                <a:cs typeface="ＭＳ Ｐゴシック" charset="-128"/>
              </a:rPr>
              <a:t>that deals with measurement science, standards, and technology related to</a:t>
            </a:r>
          </a:p>
          <a:p>
            <a:r>
              <a:rPr lang="en-US" sz="1200" kern="1200" baseline="0" dirty="0">
                <a:solidFill>
                  <a:schemeClr val="tx1"/>
                </a:solidFill>
                <a:latin typeface="Arial" charset="0"/>
                <a:ea typeface="ＭＳ Ｐゴシック" charset="-128"/>
                <a:cs typeface="ＭＳ Ｐゴシック" charset="-128"/>
              </a:rPr>
              <a:t>U.S. government use and to the promotion of U.S. private-sector innovation.</a:t>
            </a:r>
          </a:p>
          <a:p>
            <a:r>
              <a:rPr lang="en-US" sz="1200" kern="1200" baseline="0" dirty="0">
                <a:solidFill>
                  <a:schemeClr val="tx1"/>
                </a:solidFill>
                <a:latin typeface="Arial" charset="0"/>
                <a:ea typeface="ＭＳ Ｐゴシック" charset="-128"/>
                <a:cs typeface="ＭＳ Ｐゴシック" charset="-128"/>
              </a:rPr>
              <a:t>Despite its national scope, NIST Federal Information Processing Standards</a:t>
            </a:r>
          </a:p>
          <a:p>
            <a:r>
              <a:rPr lang="en-US" sz="1200" kern="1200" baseline="0" dirty="0">
                <a:solidFill>
                  <a:schemeClr val="tx1"/>
                </a:solidFill>
                <a:latin typeface="Arial" charset="0"/>
                <a:ea typeface="ＭＳ Ｐゴシック" charset="-128"/>
                <a:cs typeface="ＭＳ Ｐゴシック" charset="-128"/>
              </a:rPr>
              <a:t>(FIPS)  and Special Publications (SP)  have a worldwide impact.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Internet Society:  ISOC is a professional membership society with worldwide</a:t>
            </a:r>
          </a:p>
          <a:p>
            <a:r>
              <a:rPr lang="en-US" sz="1200" kern="1200" baseline="0" dirty="0">
                <a:solidFill>
                  <a:schemeClr val="tx1"/>
                </a:solidFill>
                <a:latin typeface="Arial" charset="0"/>
                <a:ea typeface="ＭＳ Ｐゴシック" charset="-128"/>
                <a:cs typeface="ＭＳ Ｐゴシック" charset="-128"/>
              </a:rPr>
              <a:t>organizational and individual membership. It provides leadership in addressing</a:t>
            </a:r>
          </a:p>
          <a:p>
            <a:r>
              <a:rPr lang="en-US" sz="1200" kern="1200" baseline="0" dirty="0">
                <a:solidFill>
                  <a:schemeClr val="tx1"/>
                </a:solidFill>
                <a:latin typeface="Arial" charset="0"/>
                <a:ea typeface="ＭＳ Ｐゴシック" charset="-128"/>
                <a:cs typeface="ＭＳ Ｐゴシック" charset="-128"/>
              </a:rPr>
              <a:t>issues that confront the future of the Internet and is the organization</a:t>
            </a:r>
          </a:p>
          <a:p>
            <a:r>
              <a:rPr lang="en-US" sz="1200" kern="1200" baseline="0" dirty="0">
                <a:solidFill>
                  <a:schemeClr val="tx1"/>
                </a:solidFill>
                <a:latin typeface="Arial" charset="0"/>
                <a:ea typeface="ＭＳ Ｐゴシック" charset="-128"/>
                <a:cs typeface="ＭＳ Ｐゴシック" charset="-128"/>
              </a:rPr>
              <a:t>home for the groups responsible for Internet infrastructure standards,</a:t>
            </a:r>
          </a:p>
          <a:p>
            <a:r>
              <a:rPr lang="en-US" sz="1200" kern="1200" baseline="0" dirty="0">
                <a:solidFill>
                  <a:schemeClr val="tx1"/>
                </a:solidFill>
                <a:latin typeface="Arial" charset="0"/>
                <a:ea typeface="ＭＳ Ｐゴシック" charset="-128"/>
                <a:cs typeface="ＭＳ Ｐゴシック" charset="-128"/>
              </a:rPr>
              <a:t>including the Internet Engineering Task Force (IETF) and the Internet</a:t>
            </a:r>
          </a:p>
          <a:p>
            <a:r>
              <a:rPr lang="en-US" sz="1200" kern="1200" baseline="0" dirty="0">
                <a:solidFill>
                  <a:schemeClr val="tx1"/>
                </a:solidFill>
                <a:latin typeface="Arial" charset="0"/>
                <a:ea typeface="ＭＳ Ｐゴシック" charset="-128"/>
                <a:cs typeface="ＭＳ Ｐゴシック" charset="-128"/>
              </a:rPr>
              <a:t>Architecture Board (IAB). These organizations develop Internet standards</a:t>
            </a:r>
          </a:p>
          <a:p>
            <a:r>
              <a:rPr lang="en-US" sz="1200" kern="1200" baseline="0" dirty="0">
                <a:solidFill>
                  <a:schemeClr val="tx1"/>
                </a:solidFill>
                <a:latin typeface="Arial" charset="0"/>
                <a:ea typeface="ＭＳ Ｐゴシック" charset="-128"/>
                <a:cs typeface="ＭＳ Ｐゴシック" charset="-128"/>
              </a:rPr>
              <a:t>and related specifications, all of which are published as Requests for</a:t>
            </a:r>
          </a:p>
          <a:p>
            <a:r>
              <a:rPr lang="en-US" sz="1200" kern="1200" baseline="0" dirty="0">
                <a:solidFill>
                  <a:schemeClr val="tx1"/>
                </a:solidFill>
                <a:latin typeface="Arial" charset="0"/>
                <a:ea typeface="ＭＳ Ｐゴシック" charset="-128"/>
                <a:cs typeface="ＭＳ Ｐゴシック" charset="-128"/>
              </a:rPr>
              <a:t>Comments (RFCs) .</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 more detailed discussion of these organizations is contained in Appendix C.</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37</a:t>
            </a:fld>
            <a:endParaRPr lang="en-AU"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A53F3990-6FDE-6B4F-8BD1-A8E22DC5497A}" type="slidenum">
              <a:rPr lang="en-AU">
                <a:latin typeface="Arial" pitchFamily="-1" charset="0"/>
              </a:rPr>
              <a:pPr/>
              <a:t>38</a:t>
            </a:fld>
            <a:endParaRPr lang="en-AU" dirty="0">
              <a:latin typeface="Arial" pitchFamily="-1"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Chapter 1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a:noFill/>
        </p:spPr>
        <p:txBody>
          <a:bodyPr/>
          <a:lstStyle/>
          <a:p>
            <a:fld id="{36824CC6-5127-3141-923C-71D471F57319}" type="slidenum">
              <a:rPr lang="en-AU">
                <a:latin typeface="Arial" pitchFamily="-1" charset="0"/>
              </a:rPr>
              <a:pPr/>
              <a:t>6</a:t>
            </a:fld>
            <a:endParaRPr lang="en-AU" dirty="0">
              <a:latin typeface="Arial" pitchFamily="-1"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The NIST Computer Security Handbook  [NIST95] defines the term computer security</a:t>
            </a:r>
          </a:p>
          <a:p>
            <a:r>
              <a:rPr lang="en-US" dirty="0">
                <a:latin typeface="Arial" pitchFamily="-1" charset="0"/>
                <a:ea typeface="ＭＳ Ｐゴシック" pitchFamily="-1" charset="-128"/>
                <a:cs typeface="ＭＳ Ｐゴシック" pitchFamily="-1" charset="-128"/>
              </a:rPr>
              <a:t> as follows: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Computer Security:  The protection afforded to an automated information system</a:t>
            </a:r>
          </a:p>
          <a:p>
            <a:r>
              <a:rPr lang="en-US" dirty="0">
                <a:latin typeface="Arial" pitchFamily="-1" charset="0"/>
                <a:ea typeface="ＭＳ Ｐゴシック" pitchFamily="-1" charset="-128"/>
                <a:cs typeface="ＭＳ Ｐゴシック" pitchFamily="-1" charset="-128"/>
              </a:rPr>
              <a:t>in order to attain the applicable objectives of preserving the integrity, availability,</a:t>
            </a:r>
          </a:p>
          <a:p>
            <a:r>
              <a:rPr lang="en-US" dirty="0">
                <a:latin typeface="Arial" pitchFamily="-1" charset="0"/>
                <a:ea typeface="ＭＳ Ｐゴシック" pitchFamily="-1" charset="-128"/>
                <a:cs typeface="ＭＳ Ｐゴシック" pitchFamily="-1" charset="-128"/>
              </a:rPr>
              <a:t>and confidentiality of information system resources (includes hardware, software,</a:t>
            </a:r>
          </a:p>
          <a:p>
            <a:r>
              <a:rPr lang="en-US" dirty="0">
                <a:latin typeface="Arial" pitchFamily="-1" charset="0"/>
                <a:ea typeface="ＭＳ Ｐゴシック" pitchFamily="-1" charset="-128"/>
                <a:cs typeface="ＭＳ Ｐゴシック" pitchFamily="-1" charset="-128"/>
              </a:rPr>
              <a:t>firmware, information/data, and telecommunications).</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A6D726-2C38-4DF3-B52D-9E360DC2AF2A}" type="slidenum">
              <a:rPr lang="en-US"/>
              <a:pPr/>
              <a:t>7</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7E311C-5C4E-4EC5-8D12-79A556DC559A}" type="slidenum">
              <a:rPr lang="en-US"/>
              <a:pPr/>
              <a:t>8</a:t>
            </a:fld>
            <a:endParaRPr lang="en-US"/>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EADF0C-06C2-405A-B40A-564D3A0D32AC}" type="slidenum">
              <a:rPr lang="en-US"/>
              <a:pPr/>
              <a:t>9</a:t>
            </a:fld>
            <a:endParaRPr 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3A0DD-0CA5-4294-99D5-42D495344C44}" type="slidenum">
              <a:rPr lang="en-US"/>
              <a:pPr/>
              <a:t>10</a:t>
            </a:fld>
            <a:endParaRPr lang="en-US"/>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dirty="0"/>
              <a:t>This definition introduces three key objectives that are at the heart of computer</a:t>
            </a:r>
          </a:p>
          <a:p>
            <a:pPr>
              <a:defRPr/>
            </a:pPr>
            <a:r>
              <a:rPr lang="en-US" dirty="0"/>
              <a:t>security:</a:t>
            </a:r>
          </a:p>
          <a:p>
            <a:pPr>
              <a:defRPr/>
            </a:pPr>
            <a:endParaRPr lang="en-US" dirty="0"/>
          </a:p>
          <a:p>
            <a:pPr>
              <a:defRPr/>
            </a:pPr>
            <a:r>
              <a:rPr lang="en-US" dirty="0"/>
              <a:t>• Confidentiality:  This term covers two related concepts:</a:t>
            </a:r>
          </a:p>
          <a:p>
            <a:pPr>
              <a:defRPr/>
            </a:pPr>
            <a:endParaRPr lang="en-US" dirty="0"/>
          </a:p>
          <a:p>
            <a:pPr>
              <a:defRPr/>
            </a:pPr>
            <a:r>
              <a:rPr lang="en-US" dirty="0"/>
              <a:t>Data confidentiality:  Assures that private or confidential information is</a:t>
            </a:r>
          </a:p>
          <a:p>
            <a:pPr>
              <a:defRPr/>
            </a:pPr>
            <a:r>
              <a:rPr lang="en-US" dirty="0"/>
              <a:t>not made available or disclosed to unauthorized individuals.</a:t>
            </a:r>
          </a:p>
          <a:p>
            <a:pPr>
              <a:defRPr/>
            </a:pPr>
            <a:endParaRPr lang="en-US" dirty="0"/>
          </a:p>
          <a:p>
            <a:pPr>
              <a:defRPr/>
            </a:pPr>
            <a:r>
              <a:rPr lang="en-US" dirty="0"/>
              <a:t> Privacy: Assures that individuals control or influence what information</a:t>
            </a:r>
          </a:p>
          <a:p>
            <a:pPr>
              <a:defRPr/>
            </a:pPr>
            <a:r>
              <a:rPr lang="en-US" dirty="0"/>
              <a:t>related to them may be collected and stored and by whom and to whom</a:t>
            </a:r>
          </a:p>
          <a:p>
            <a:pPr>
              <a:defRPr/>
            </a:pPr>
            <a:r>
              <a:rPr lang="en-US" dirty="0"/>
              <a:t>that information may be disclosed.</a:t>
            </a:r>
          </a:p>
          <a:p>
            <a:pPr>
              <a:defRPr/>
            </a:pPr>
            <a:endParaRPr lang="en-US" dirty="0"/>
          </a:p>
          <a:p>
            <a:pPr>
              <a:defRPr/>
            </a:pPr>
            <a:r>
              <a:rPr lang="en-US" dirty="0"/>
              <a:t>•Integrity: This term covers two related concepts:</a:t>
            </a:r>
          </a:p>
          <a:p>
            <a:pPr>
              <a:defRPr/>
            </a:pPr>
            <a:r>
              <a:rPr lang="en-US" dirty="0"/>
              <a:t> </a:t>
            </a:r>
          </a:p>
          <a:p>
            <a:pPr>
              <a:defRPr/>
            </a:pPr>
            <a:r>
              <a:rPr lang="en-US" dirty="0"/>
              <a:t>Data integrity: Assures that information and programs are changed only in</a:t>
            </a:r>
          </a:p>
          <a:p>
            <a:pPr>
              <a:defRPr/>
            </a:pPr>
            <a:r>
              <a:rPr lang="en-US" dirty="0"/>
              <a:t>a specified and authorized manner.</a:t>
            </a:r>
          </a:p>
          <a:p>
            <a:pPr>
              <a:defRPr/>
            </a:pPr>
            <a:endParaRPr lang="en-US" dirty="0"/>
          </a:p>
          <a:p>
            <a:pPr>
              <a:defRPr/>
            </a:pPr>
            <a:r>
              <a:rPr lang="en-US" dirty="0"/>
              <a:t> System integrity: Assures that a system performs its intended function in</a:t>
            </a:r>
          </a:p>
          <a:p>
            <a:pPr>
              <a:defRPr/>
            </a:pPr>
            <a:r>
              <a:rPr lang="en-US" dirty="0"/>
              <a:t>an unimpaired manner, free from deliberate or inadvertent unauthorized</a:t>
            </a:r>
          </a:p>
          <a:p>
            <a:pPr>
              <a:defRPr/>
            </a:pPr>
            <a:r>
              <a:rPr lang="en-US" dirty="0"/>
              <a:t>manipulation of the system.</a:t>
            </a:r>
          </a:p>
          <a:p>
            <a:pPr>
              <a:defRPr/>
            </a:pPr>
            <a:endParaRPr lang="en-US" dirty="0"/>
          </a:p>
          <a:p>
            <a:pPr>
              <a:defRPr/>
            </a:pPr>
            <a:r>
              <a:rPr lang="en-US" dirty="0"/>
              <a:t>•  Availability: Assures that systems work promptly and service is not denied to</a:t>
            </a:r>
          </a:p>
          <a:p>
            <a:pPr>
              <a:defRPr/>
            </a:pPr>
            <a:r>
              <a:rPr lang="en-US" dirty="0"/>
              <a:t>authorized users.</a:t>
            </a:r>
          </a:p>
        </p:txBody>
      </p:sp>
      <p:sp>
        <p:nvSpPr>
          <p:cNvPr id="30724" name="Slide Number Placeholder 3"/>
          <p:cNvSpPr>
            <a:spLocks noGrp="1"/>
          </p:cNvSpPr>
          <p:nvPr>
            <p:ph type="sldNum" sz="quarter" idx="5"/>
          </p:nvPr>
        </p:nvSpPr>
        <p:spPr>
          <a:noFill/>
        </p:spPr>
        <p:txBody>
          <a:bodyPr/>
          <a:lstStyle/>
          <a:p>
            <a:fld id="{5E0809F9-280C-484D-86B2-85B77F512DA4}" type="slidenum">
              <a:rPr lang="en-AU" smtClean="0">
                <a:latin typeface="Arial" pitchFamily="-1" charset="0"/>
              </a:rPr>
              <a:pPr/>
              <a:t>11</a:t>
            </a:fld>
            <a:endParaRPr lang="en-AU" dirty="0">
              <a:latin typeface="Arial" pitchFamily="-1"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6E89803-1ED4-3A4F-BD32-2433A46CC5A6}"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49DEC22D-616A-8940-96A4-9F7CC246C23C}"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FE098C-F631-B640-A1D5-5E0529F0EECD}"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endParaRPr lang="en-US" dirty="0"/>
          </a:p>
        </p:txBody>
      </p:sp>
      <p:sp>
        <p:nvSpPr>
          <p:cNvPr id="17" name="Footer Placeholder 16"/>
          <p:cNvSpPr>
            <a:spLocks noGrp="1"/>
          </p:cNvSpPr>
          <p:nvPr>
            <p:ph type="ftr" sz="quarter" idx="11"/>
          </p:nvPr>
        </p:nvSpPr>
        <p:spPr/>
        <p:txBody>
          <a:bodyPr/>
          <a:lstStyle/>
          <a:p>
            <a:endParaRPr kumimoji="0" lang="en-US" dirty="0"/>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DB0E4600-0381-4CF3-88F2-7ED7D2E3F9C8}" type="slidenum">
              <a:rPr lang="en-US" smtClean="0"/>
              <a:pPr/>
              <a:t>‹#›</a:t>
            </a:fld>
            <a:endParaRPr lang="en-US" dirty="0"/>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D4D257-4F1A-5B4F-8BE3-C5A8F8A780E1}" type="slidenum">
              <a:rPr lang="en-US" smtClean="0"/>
              <a:pPr>
                <a:defRPr/>
              </a:pPr>
              <a:t>‹#›</a:t>
            </a:fld>
            <a:endParaRPr lang="en-US" dirty="0"/>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F77D87C-65A5-496D-87B3-2194CD1739D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0574C6C-B126-C243-AF3A-473490ECF08E}" type="slidenum">
              <a:rPr lang="en-US" smtClean="0"/>
              <a:pPr>
                <a:defRPr/>
              </a:pPr>
              <a:t>‹#›</a:t>
            </a:fld>
            <a:endParaRPr lang="en-US" dirty="0"/>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9BF0E9EE-BC9F-CF4B-8C67-03F1AE28298F}" type="slidenum">
              <a:rPr lang="en-US" smtClean="0"/>
              <a:pPr>
                <a:defRPr/>
              </a:pPr>
              <a:t>‹#›</a:t>
            </a:fld>
            <a:endParaRPr lang="en-US" dirty="0"/>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D9827B03-88FE-5943-BA04-D063075F7726}" type="slidenum">
              <a:rPr lang="en-US" smtClean="0"/>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920AF2D8-10AB-A049-8099-BCC130F93D8A}" type="slidenum">
              <a:rPr lang="en-US" smtClean="0"/>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68EE8C-42B6-834F-987D-E6D173EC01A1}" type="slidenum">
              <a:rPr lang="en-US" smtClean="0"/>
              <a:pPr>
                <a:defRPr/>
              </a:pPr>
              <a:t>‹#›</a:t>
            </a:fld>
            <a:endParaRPr lang="en-US" dirty="0"/>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C2FB95B-9CE7-A047-A167-44F68D48CF28}"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a:xfrm>
            <a:off x="914400" y="6172200"/>
            <a:ext cx="3886200" cy="457200"/>
          </a:xfrm>
        </p:spPr>
        <p:txBody>
          <a:bodyPr/>
          <a:lstStyle/>
          <a:p>
            <a:pPr>
              <a:defRPr/>
            </a:pPr>
            <a:endParaRPr lang="en-US" dirty="0"/>
          </a:p>
        </p:txBody>
      </p:sp>
      <p:sp>
        <p:nvSpPr>
          <p:cNvPr id="7" name="Slide Number Placeholder 6"/>
          <p:cNvSpPr>
            <a:spLocks noGrp="1"/>
          </p:cNvSpPr>
          <p:nvPr>
            <p:ph type="sldNum" sz="quarter" idx="12"/>
          </p:nvPr>
        </p:nvSpPr>
        <p:spPr>
          <a:xfrm>
            <a:off x="146304" y="6208776"/>
            <a:ext cx="457200" cy="457200"/>
          </a:xfrm>
        </p:spPr>
        <p:txBody>
          <a:bodyPr/>
          <a:lstStyle/>
          <a:p>
            <a:pPr>
              <a:defRPr/>
            </a:pPr>
            <a:fld id="{8128ADFC-8892-9A47-BDCA-AE50B6D38DDE}" type="slidenum">
              <a:rPr lang="en-US" smtClean="0"/>
              <a:pPr>
                <a:defRPr/>
              </a:pPr>
              <a:t>‹#›</a:t>
            </a:fld>
            <a:endParaRPr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8E8D78D-8E35-2A45-8837-327CDB22A9F3}" type="slidenum">
              <a:rPr lang="en-US" smtClean="0"/>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EC2B7C6-041E-C042-A637-ECCC52C36A38}" type="slidenum">
              <a:rPr lang="en-US" smtClean="0"/>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5345113" y="64008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048625" y="6400800"/>
            <a:ext cx="727075" cy="296863"/>
          </a:xfrm>
        </p:spPr>
        <p:txBody>
          <a:bodyPr/>
          <a:lstStyle>
            <a:lvl1pPr>
              <a:defRPr/>
            </a:lvl1pPr>
          </a:lstStyle>
          <a:p>
            <a:r>
              <a:rPr lang="en-US"/>
              <a:t>8-</a:t>
            </a:r>
            <a:fld id="{CD3E3C02-C29A-4026-95DA-F45CA7E51759}"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4664691-7625-BB4B-A163-F0128982852D}"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52E1D359-7C78-AA4C-98BC-861E6D6A2752}"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B3ABF74-43A9-3646-B0C0-E49ECC19E33B}"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F4A2FEC-FAE7-B44B-A1E6-25A45D2DB612}"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27E165ED-656A-D844-921A-9EBBD6C35F24}"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F667723-249F-5F47-A024-0ED35B4B9075}"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0F111A01-9689-A34E-8D64-3E8DCDB54F86}"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2D5B02-4D85-9F4F-AC9E-87D022241007}"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5892" r:id="rId1"/>
    <p:sldLayoutId id="2147485893" r:id="rId2"/>
    <p:sldLayoutId id="2147485894" r:id="rId3"/>
    <p:sldLayoutId id="2147485895" r:id="rId4"/>
    <p:sldLayoutId id="2147485896" r:id="rId5"/>
    <p:sldLayoutId id="2147485897" r:id="rId6"/>
    <p:sldLayoutId id="2147485898" r:id="rId7"/>
    <p:sldLayoutId id="2147485899" r:id="rId8"/>
    <p:sldLayoutId id="2147485900" r:id="rId9"/>
    <p:sldLayoutId id="2147485901" r:id="rId10"/>
    <p:sldLayoutId id="214748590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defRPr/>
            </a:pPr>
            <a:endParaRPr lang="en-US" dirty="0"/>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pPr>
              <a:defRPr/>
            </a:pPr>
            <a:endParaRPr lang="en-US"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defRPr/>
            </a:pPr>
            <a:fld id="{CD2D5B02-4D85-9F4F-AC9E-87D022241007}"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5930" r:id="rId1"/>
    <p:sldLayoutId id="2147485931" r:id="rId2"/>
    <p:sldLayoutId id="2147485932" r:id="rId3"/>
    <p:sldLayoutId id="2147485933" r:id="rId4"/>
    <p:sldLayoutId id="2147485934" r:id="rId5"/>
    <p:sldLayoutId id="2147485935" r:id="rId6"/>
    <p:sldLayoutId id="2147485936" r:id="rId7"/>
    <p:sldLayoutId id="2147485937" r:id="rId8"/>
    <p:sldLayoutId id="2147485938" r:id="rId9"/>
    <p:sldLayoutId id="2147485939" r:id="rId10"/>
    <p:sldLayoutId id="2147485940" r:id="rId11"/>
    <p:sldLayoutId id="2147485941" r:id="rId12"/>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df"/><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11.wmf"/></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5.wmf"/><Relationship Id="rId7" Type="http://schemas.openxmlformats.org/officeDocument/2006/relationships/diagramColors" Target="../diagrams/colors8.xm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06E89803-1ED4-3A4F-BD32-2433A46CC5A6}" type="slidenum">
              <a:rPr lang="en-US" smtClean="0"/>
              <a:pPr>
                <a:defRPr/>
              </a:pPr>
              <a:t>1</a:t>
            </a:fld>
            <a:endParaRPr lang="en-US" dirty="0"/>
          </a:p>
        </p:txBody>
      </p:sp>
      <p:pic>
        <p:nvPicPr>
          <p:cNvPr id="6" name="Picture 5"/>
          <p:cNvPicPr>
            <a:picLocks noChangeAspect="1"/>
          </p:cNvPicPr>
          <p:nvPr/>
        </p:nvPicPr>
        <p:blipFill>
          <a:blip r:embed="rId2"/>
          <a:stretch>
            <a:fillRect/>
          </a:stretch>
        </p:blipFill>
        <p:spPr>
          <a:xfrm>
            <a:off x="0" y="0"/>
            <a:ext cx="9144000" cy="7714286"/>
          </a:xfrm>
          <a:prstGeom prst="rect">
            <a:avLst/>
          </a:prstGeom>
        </p:spPr>
      </p:pic>
    </p:spTree>
    <p:extLst>
      <p:ext uri="{BB962C8B-B14F-4D97-AF65-F5344CB8AC3E}">
        <p14:creationId xmlns:p14="http://schemas.microsoft.com/office/powerpoint/2010/main" val="1976789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533400" y="228600"/>
            <a:ext cx="8221663" cy="1143000"/>
          </a:xfrm>
        </p:spPr>
        <p:txBody>
          <a:bodyPr/>
          <a:lstStyle/>
          <a:p>
            <a:r>
              <a:rPr lang="en-US" sz="3200"/>
              <a:t>There are bad guys (and girls) out there!</a:t>
            </a:r>
          </a:p>
        </p:txBody>
      </p:sp>
      <p:sp>
        <p:nvSpPr>
          <p:cNvPr id="6" name="Slide Number Placeholder 5"/>
          <p:cNvSpPr>
            <a:spLocks noGrp="1"/>
          </p:cNvSpPr>
          <p:nvPr>
            <p:ph type="sldNum" sz="quarter" idx="12"/>
          </p:nvPr>
        </p:nvSpPr>
        <p:spPr/>
        <p:txBody>
          <a:bodyPr/>
          <a:lstStyle/>
          <a:p>
            <a:r>
              <a:rPr lang="en-US"/>
              <a:t>8-</a:t>
            </a:r>
            <a:fld id="{F3675D06-763F-4F0B-ACB1-6FE66A967AD2}" type="slidenum">
              <a:rPr lang="en-US"/>
              <a:pPr/>
              <a:t>10</a:t>
            </a:fld>
            <a:endParaRPr lang="en-US"/>
          </a:p>
        </p:txBody>
      </p:sp>
      <p:sp>
        <p:nvSpPr>
          <p:cNvPr id="143377" name="Rectangle 17"/>
          <p:cNvSpPr>
            <a:spLocks noGrp="1" noChangeArrowheads="1"/>
          </p:cNvSpPr>
          <p:nvPr>
            <p:ph sz="quarter" idx="1"/>
          </p:nvPr>
        </p:nvSpPr>
        <p:spPr>
          <a:xfrm>
            <a:off x="593725" y="1262063"/>
            <a:ext cx="8186738" cy="4702175"/>
          </a:xfrm>
          <a:noFill/>
          <a:ln/>
        </p:spPr>
        <p:txBody>
          <a:bodyPr/>
          <a:lstStyle/>
          <a:p>
            <a:pPr>
              <a:buFont typeface="ZapfDingbats" pitchFamily="82" charset="2"/>
              <a:buNone/>
            </a:pPr>
            <a:r>
              <a:rPr lang="en-US" sz="2400" u="sng" dirty="0">
                <a:solidFill>
                  <a:srgbClr val="FF0000"/>
                </a:solidFill>
              </a:rPr>
              <a:t>Q:</a:t>
            </a:r>
            <a:r>
              <a:rPr lang="en-US" sz="2400" dirty="0"/>
              <a:t> What can a “bad guy” </a:t>
            </a:r>
            <a:r>
              <a:rPr lang="en-US" sz="2000" dirty="0">
                <a:latin typeface="Verdana" pitchFamily="34" charset="0"/>
              </a:rPr>
              <a:t>("Trudy")</a:t>
            </a:r>
            <a:r>
              <a:rPr lang="en-US" sz="2400" dirty="0"/>
              <a:t> do?</a:t>
            </a:r>
          </a:p>
          <a:p>
            <a:pPr>
              <a:buFont typeface="ZapfDingbats" pitchFamily="82" charset="2"/>
              <a:buNone/>
            </a:pPr>
            <a:r>
              <a:rPr lang="en-US" sz="2400" u="sng" dirty="0">
                <a:solidFill>
                  <a:srgbClr val="FF0000"/>
                </a:solidFill>
              </a:rPr>
              <a:t>A:</a:t>
            </a:r>
            <a:r>
              <a:rPr lang="en-US" sz="2400" dirty="0"/>
              <a:t> a lot (</a:t>
            </a:r>
            <a:r>
              <a:rPr lang="en-US" sz="2000" dirty="0">
                <a:latin typeface="Verdana" pitchFamily="34" charset="0"/>
              </a:rPr>
              <a:t>violate any of the four aspects of data security</a:t>
            </a:r>
            <a:r>
              <a:rPr lang="en-US" sz="2400" dirty="0"/>
              <a:t>)</a:t>
            </a:r>
          </a:p>
          <a:p>
            <a:pPr lvl="1"/>
            <a:r>
              <a:rPr lang="en-US" sz="2000" i="1" dirty="0">
                <a:solidFill>
                  <a:srgbClr val="FF0000"/>
                </a:solidFill>
              </a:rPr>
              <a:t>eavesdrop:</a:t>
            </a:r>
            <a:r>
              <a:rPr lang="en-US" sz="2000" dirty="0"/>
              <a:t> intercept messages </a:t>
            </a:r>
            <a:r>
              <a:rPr lang="en-US" sz="1800" dirty="0">
                <a:latin typeface="Verdana" pitchFamily="34" charset="0"/>
              </a:rPr>
              <a:t>[</a:t>
            </a:r>
            <a:r>
              <a:rPr lang="en-US" sz="1800" b="1" dirty="0">
                <a:latin typeface="Verdana" pitchFamily="34" charset="0"/>
              </a:rPr>
              <a:t>Confidentiality</a:t>
            </a:r>
            <a:r>
              <a:rPr lang="en-US" sz="1800" dirty="0">
                <a:latin typeface="Verdana" pitchFamily="34" charset="0"/>
              </a:rPr>
              <a:t>]</a:t>
            </a:r>
            <a:endParaRPr lang="en-US" sz="2000" dirty="0"/>
          </a:p>
          <a:p>
            <a:pPr lvl="1"/>
            <a:r>
              <a:rPr lang="en-US" sz="2000" dirty="0"/>
              <a:t>actively </a:t>
            </a:r>
            <a:r>
              <a:rPr lang="en-US" sz="2000" i="1" dirty="0">
                <a:solidFill>
                  <a:srgbClr val="FF0000"/>
                </a:solidFill>
              </a:rPr>
              <a:t>insert</a:t>
            </a:r>
            <a:r>
              <a:rPr lang="en-US" sz="2000" dirty="0"/>
              <a:t> messages into connection </a:t>
            </a:r>
            <a:r>
              <a:rPr lang="en-US" sz="1800" b="1" dirty="0">
                <a:latin typeface="Verdana" pitchFamily="34" charset="0"/>
              </a:rPr>
              <a:t>[Message Integrity</a:t>
            </a:r>
            <a:r>
              <a:rPr lang="en-US" sz="1800" dirty="0">
                <a:latin typeface="Verdana" pitchFamily="34" charset="0"/>
              </a:rPr>
              <a:t>]</a:t>
            </a:r>
            <a:endParaRPr lang="en-US" sz="2000" dirty="0"/>
          </a:p>
          <a:p>
            <a:pPr lvl="1"/>
            <a:r>
              <a:rPr lang="en-US" sz="2000" i="1" dirty="0">
                <a:solidFill>
                  <a:srgbClr val="FF0000"/>
                </a:solidFill>
              </a:rPr>
              <a:t>impersonation:</a:t>
            </a:r>
            <a:r>
              <a:rPr lang="en-US" sz="2000" dirty="0"/>
              <a:t> can fake (spoof) source address in packet (or any field in packet) </a:t>
            </a:r>
            <a:r>
              <a:rPr lang="en-US" sz="1800" dirty="0">
                <a:latin typeface="Verdana" pitchFamily="34" charset="0"/>
              </a:rPr>
              <a:t>[</a:t>
            </a:r>
            <a:r>
              <a:rPr lang="en-US" sz="1800" b="1" dirty="0">
                <a:latin typeface="Verdana" pitchFamily="34" charset="0"/>
              </a:rPr>
              <a:t>Authentication</a:t>
            </a:r>
            <a:r>
              <a:rPr lang="en-US" sz="1800" dirty="0">
                <a:latin typeface="Verdana" pitchFamily="34" charset="0"/>
              </a:rPr>
              <a:t>]</a:t>
            </a:r>
            <a:endParaRPr lang="en-US" sz="2000" dirty="0"/>
          </a:p>
          <a:p>
            <a:pPr lvl="1"/>
            <a:r>
              <a:rPr lang="en-US" sz="2000" i="1" dirty="0">
                <a:solidFill>
                  <a:srgbClr val="FF0000"/>
                </a:solidFill>
              </a:rPr>
              <a:t>hijacking:</a:t>
            </a:r>
            <a:r>
              <a:rPr lang="en-US" sz="2000" dirty="0"/>
              <a:t> “take over” ongoing connection by removing sender or receiver, inserting himself in place </a:t>
            </a:r>
            <a:r>
              <a:rPr lang="en-US" sz="1800" dirty="0">
                <a:latin typeface="Verdana" pitchFamily="34" charset="0"/>
              </a:rPr>
              <a:t>[</a:t>
            </a:r>
            <a:r>
              <a:rPr lang="en-US" sz="1800" b="1" dirty="0">
                <a:latin typeface="Verdana" pitchFamily="34" charset="0"/>
              </a:rPr>
              <a:t>Authentication</a:t>
            </a:r>
            <a:r>
              <a:rPr lang="en-US" sz="1800" dirty="0">
                <a:latin typeface="Verdana" pitchFamily="34" charset="0"/>
              </a:rPr>
              <a:t>]</a:t>
            </a:r>
            <a:endParaRPr lang="en-US" sz="2000" dirty="0"/>
          </a:p>
          <a:p>
            <a:pPr lvl="1"/>
            <a:r>
              <a:rPr lang="en-US" sz="2000" i="1" dirty="0">
                <a:solidFill>
                  <a:srgbClr val="FF0000"/>
                </a:solidFill>
              </a:rPr>
              <a:t>denial of service</a:t>
            </a:r>
            <a:r>
              <a:rPr lang="en-US" sz="2000" dirty="0"/>
              <a:t>: prevent service from being used by others (e.g.,  by overloading resources)  [</a:t>
            </a:r>
            <a:r>
              <a:rPr lang="en-US" sz="1800" b="1" dirty="0">
                <a:latin typeface="Verdana" pitchFamily="34" charset="0"/>
              </a:rPr>
              <a:t>Access and Availability</a:t>
            </a:r>
            <a:r>
              <a:rPr lang="en-US" sz="2000" dirty="0"/>
              <a:t>]</a:t>
            </a:r>
          </a:p>
          <a:p>
            <a:pPr>
              <a:buFont typeface="ZapfDingbats" pitchFamily="82" charset="2"/>
              <a:buNone/>
            </a:pPr>
            <a:endParaRPr lang="en-US" sz="2400" dirty="0"/>
          </a:p>
        </p:txBody>
      </p:sp>
      <p:sp>
        <p:nvSpPr>
          <p:cNvPr id="143375" name="Text Box 15"/>
          <p:cNvSpPr txBox="1">
            <a:spLocks noChangeArrowheads="1"/>
          </p:cNvSpPr>
          <p:nvPr/>
        </p:nvSpPr>
        <p:spPr bwMode="auto">
          <a:xfrm>
            <a:off x="668338" y="5673725"/>
            <a:ext cx="3332162" cy="457200"/>
          </a:xfrm>
          <a:prstGeom prst="rect">
            <a:avLst/>
          </a:prstGeom>
          <a:noFill/>
          <a:ln w="9525">
            <a:noFill/>
            <a:miter lim="800000"/>
            <a:headEnd/>
            <a:tailEnd/>
          </a:ln>
          <a:effectLst/>
        </p:spPr>
        <p:txBody>
          <a:bodyPr wrap="none">
            <a:spAutoFit/>
          </a:bodyPr>
          <a:lstStyle/>
          <a:p>
            <a:pPr algn="ctr"/>
            <a:r>
              <a:rPr lang="en-US" sz="2400" i="1">
                <a:latin typeface="Comic Sans MS" pitchFamily="66" charset="0"/>
              </a:rPr>
              <a:t>more  on this later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914400" y="274638"/>
            <a:ext cx="7772400" cy="706090"/>
          </a:xfrm>
        </p:spPr>
        <p:txBody>
          <a:bodyPr>
            <a:normAutofit fontScale="90000"/>
          </a:bodyPr>
          <a:lstStyle/>
          <a:p>
            <a:pPr eaLnBrk="1" hangingPunct="1"/>
            <a:r>
              <a:rPr lang="en-US" dirty="0"/>
              <a:t>Computer Security Objectives</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261862503"/>
              </p:ext>
            </p:extLst>
          </p:nvPr>
        </p:nvGraphicFramePr>
        <p:xfrm>
          <a:off x="0" y="1028700"/>
          <a:ext cx="88392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 xmlns:a16="http://schemas.microsoft.com/office/drawing/2014/main" id="{A42A47A8-9DCE-4587-B5D9-790814595DDA}"/>
              </a:ext>
            </a:extLst>
          </p:cNvPr>
          <p:cNvSpPr>
            <a:spLocks noGrp="1"/>
          </p:cNvSpPr>
          <p:nvPr>
            <p:ph type="sldNum" sz="quarter" idx="12"/>
          </p:nvPr>
        </p:nvSpPr>
        <p:spPr/>
        <p:txBody>
          <a:bodyPr/>
          <a:lstStyle/>
          <a:p>
            <a:pPr>
              <a:defRPr/>
            </a:pPr>
            <a:fld id="{08E8D78D-8E35-2A45-8837-327CDB22A9F3}" type="slidenum">
              <a:rPr lang="en-US" smtClean="0"/>
              <a:pPr>
                <a:defRPr/>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dirty="0"/>
              <a:t>CIA Triad</a:t>
            </a:r>
          </a:p>
        </p:txBody>
      </p:sp>
      <p:pic>
        <p:nvPicPr>
          <p:cNvPr id="31747" name="Picture 11" descr="f1.pdf"/>
          <p:cNvPicPr>
            <a:picLocks noChangeAspect="1"/>
          </p:cNvPicPr>
          <p:nvPr/>
        </p:nvPicPr>
        <p:blipFill>
          <a:blip r:embed="rId3"/>
          <a:srcRect t="13635" b="24545"/>
          <a:stretch>
            <a:fillRect/>
          </a:stretch>
        </p:blipFill>
        <p:spPr bwMode="auto">
          <a:xfrm>
            <a:off x="1331640" y="1556792"/>
            <a:ext cx="5365434" cy="4293096"/>
          </a:xfrm>
          <a:prstGeom prst="rect">
            <a:avLst/>
          </a:prstGeom>
          <a:noFill/>
          <a:ln w="9525">
            <a:noFill/>
            <a:miter lim="800000"/>
            <a:headEnd/>
            <a:tailEnd/>
          </a:ln>
        </p:spPr>
      </p:pic>
      <p:sp>
        <p:nvSpPr>
          <p:cNvPr id="3" name="Slide Number Placeholder 2">
            <a:extLst>
              <a:ext uri="{FF2B5EF4-FFF2-40B4-BE49-F238E27FC236}">
                <a16:creationId xmlns="" xmlns:a16="http://schemas.microsoft.com/office/drawing/2014/main" id="{277B480A-4645-43E8-9253-61653C95697E}"/>
              </a:ext>
            </a:extLst>
          </p:cNvPr>
          <p:cNvSpPr>
            <a:spLocks noGrp="1"/>
          </p:cNvSpPr>
          <p:nvPr>
            <p:ph type="sldNum" sz="quarter" idx="12"/>
          </p:nvPr>
        </p:nvSpPr>
        <p:spPr/>
        <p:txBody>
          <a:bodyPr/>
          <a:lstStyle/>
          <a:p>
            <a:pPr>
              <a:defRPr/>
            </a:pPr>
            <a:fld id="{85D4D257-4F1A-5B4F-8BE3-C5A8F8A780E1}" type="slidenum">
              <a:rPr lang="en-US" smtClean="0"/>
              <a:pPr>
                <a:defRPr/>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a:bodyPr>
          <a:lstStyle/>
          <a:p>
            <a:pPr eaLnBrk="1" hangingPunct="1"/>
            <a:r>
              <a:rPr lang="en-US" sz="4400" dirty="0"/>
              <a:t>Possible additional concepts:</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2203397016"/>
              </p:ext>
            </p:extLst>
          </p:nvPr>
        </p:nvGraphicFramePr>
        <p:xfrm>
          <a:off x="1043608" y="1916832"/>
          <a:ext cx="6038056" cy="3618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 xmlns:a16="http://schemas.microsoft.com/office/drawing/2014/main" id="{A3D3D2AD-8625-4C9F-B8EB-329FC695FB83}"/>
              </a:ext>
            </a:extLst>
          </p:cNvPr>
          <p:cNvSpPr>
            <a:spLocks noGrp="1"/>
          </p:cNvSpPr>
          <p:nvPr>
            <p:ph type="sldNum" sz="quarter" idx="12"/>
          </p:nvPr>
        </p:nvSpPr>
        <p:spPr/>
        <p:txBody>
          <a:bodyPr/>
          <a:lstStyle/>
          <a:p>
            <a:pPr>
              <a:defRPr/>
            </a:pPr>
            <a:fld id="{85D4D257-4F1A-5B4F-8BE3-C5A8F8A780E1}" type="slidenum">
              <a:rPr lang="en-US" smtClean="0"/>
              <a:pPr>
                <a:defRPr/>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pPr eaLnBrk="1" hangingPunct="1"/>
            <a:r>
              <a:rPr lang="en-US" dirty="0"/>
              <a:t>Breach of Security </a:t>
            </a:r>
            <a:br>
              <a:rPr lang="en-US" dirty="0"/>
            </a:br>
            <a:r>
              <a:rPr lang="en-US" dirty="0"/>
              <a:t>Levels of Impact</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705558695"/>
              </p:ext>
            </p:extLst>
          </p:nvPr>
        </p:nvGraphicFramePr>
        <p:xfrm>
          <a:off x="1108348" y="1724571"/>
          <a:ext cx="6927304" cy="4140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 xmlns:a16="http://schemas.microsoft.com/office/drawing/2014/main" id="{D75A54F1-307D-481E-AFE7-CF43DADD6321}"/>
              </a:ext>
            </a:extLst>
          </p:cNvPr>
          <p:cNvSpPr>
            <a:spLocks noGrp="1"/>
          </p:cNvSpPr>
          <p:nvPr>
            <p:ph type="sldNum" sz="quarter" idx="12"/>
          </p:nvPr>
        </p:nvSpPr>
        <p:spPr/>
        <p:txBody>
          <a:bodyPr/>
          <a:lstStyle/>
          <a:p>
            <a:pPr>
              <a:defRPr/>
            </a:pPr>
            <a:fld id="{85D4D257-4F1A-5B4F-8BE3-C5A8F8A780E1}" type="slidenum">
              <a:rPr lang="en-US" smtClean="0"/>
              <a:pPr>
                <a:defRPr/>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Security Requirements</a:t>
            </a:r>
          </a:p>
        </p:txBody>
      </p:sp>
      <p:graphicFrame>
        <p:nvGraphicFramePr>
          <p:cNvPr id="4" name="Content Placeholder 3"/>
          <p:cNvGraphicFramePr>
            <a:graphicFrameLocks noGrp="1"/>
          </p:cNvGraphicFramePr>
          <p:nvPr>
            <p:ph idx="1"/>
          </p:nvPr>
        </p:nvGraphicFramePr>
        <p:xfrm>
          <a:off x="381000" y="1676400"/>
          <a:ext cx="8534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 xmlns:a16="http://schemas.microsoft.com/office/drawing/2014/main" id="{C19A2DFB-145B-456B-8CB3-84AE53B7A9A5}"/>
              </a:ext>
            </a:extLst>
          </p:cNvPr>
          <p:cNvSpPr>
            <a:spLocks noGrp="1"/>
          </p:cNvSpPr>
          <p:nvPr>
            <p:ph type="sldNum" sz="quarter" idx="12"/>
          </p:nvPr>
        </p:nvSpPr>
        <p:spPr/>
        <p:txBody>
          <a:bodyPr/>
          <a:lstStyle/>
          <a:p>
            <a:pPr>
              <a:defRPr/>
            </a:pPr>
            <a:fld id="{9C2FB95B-9CE7-A047-A167-44F68D48CF28}" type="slidenum">
              <a:rPr lang="en-US" smtClean="0"/>
              <a:pPr>
                <a:defRPr/>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fontScale="90000"/>
          </a:bodyPr>
          <a:lstStyle/>
          <a:p>
            <a:pPr eaLnBrk="1" hangingPunct="1"/>
            <a:r>
              <a:rPr lang="en-US" sz="4800" dirty="0">
                <a:solidFill>
                  <a:schemeClr val="tx1"/>
                </a:solidFill>
              </a:rPr>
              <a:t>Computer Security Challenges</a:t>
            </a:r>
          </a:p>
        </p:txBody>
      </p:sp>
      <p:sp>
        <p:nvSpPr>
          <p:cNvPr id="5" name="Content Placeholder 4"/>
          <p:cNvSpPr>
            <a:spLocks noGrp="1"/>
          </p:cNvSpPr>
          <p:nvPr>
            <p:ph sz="quarter" idx="1"/>
          </p:nvPr>
        </p:nvSpPr>
        <p:spPr/>
        <p:txBody>
          <a:bodyPr>
            <a:normAutofit fontScale="92500" lnSpcReduction="20000"/>
          </a:bodyPr>
          <a:lstStyle/>
          <a:p>
            <a:pPr eaLnBrk="1" hangingPunct="1">
              <a:defRPr/>
            </a:pPr>
            <a:r>
              <a:rPr lang="en-US" dirty="0">
                <a:solidFill>
                  <a:schemeClr val="tx2">
                    <a:lumMod val="10000"/>
                  </a:schemeClr>
                </a:solidFill>
              </a:rPr>
              <a:t>Security is not simple</a:t>
            </a:r>
          </a:p>
          <a:p>
            <a:pPr eaLnBrk="1" hangingPunct="1">
              <a:defRPr/>
            </a:pPr>
            <a:r>
              <a:rPr lang="en-US" dirty="0">
                <a:solidFill>
                  <a:schemeClr val="tx2">
                    <a:lumMod val="10000"/>
                  </a:schemeClr>
                </a:solidFill>
              </a:rPr>
              <a:t>Potential attacks on the security features need to be considered</a:t>
            </a:r>
          </a:p>
          <a:p>
            <a:pPr eaLnBrk="1" hangingPunct="1">
              <a:defRPr/>
            </a:pPr>
            <a:r>
              <a:rPr lang="en-US" dirty="0">
                <a:solidFill>
                  <a:schemeClr val="tx2">
                    <a:lumMod val="10000"/>
                  </a:schemeClr>
                </a:solidFill>
              </a:rPr>
              <a:t>Procedures used to provide particular services are often counter-intuitive</a:t>
            </a:r>
          </a:p>
          <a:p>
            <a:pPr eaLnBrk="1" hangingPunct="1">
              <a:defRPr/>
            </a:pPr>
            <a:r>
              <a:rPr lang="en-US" dirty="0">
                <a:solidFill>
                  <a:schemeClr val="tx2">
                    <a:lumMod val="10000"/>
                  </a:schemeClr>
                </a:solidFill>
              </a:rPr>
              <a:t>It is necessary to decide where to use the various security mechanisms</a:t>
            </a:r>
          </a:p>
          <a:p>
            <a:pPr eaLnBrk="1" hangingPunct="1">
              <a:defRPr/>
            </a:pPr>
            <a:r>
              <a:rPr lang="en-US" dirty="0">
                <a:solidFill>
                  <a:schemeClr val="tx2">
                    <a:lumMod val="10000"/>
                  </a:schemeClr>
                </a:solidFill>
              </a:rPr>
              <a:t>Requires constant monitoring</a:t>
            </a:r>
          </a:p>
          <a:p>
            <a:pPr eaLnBrk="1" hangingPunct="1">
              <a:buNone/>
              <a:defRPr/>
            </a:pPr>
            <a:endParaRPr lang="en-US" dirty="0"/>
          </a:p>
        </p:txBody>
      </p:sp>
      <p:sp>
        <p:nvSpPr>
          <p:cNvPr id="6" name="Content Placeholder 5"/>
          <p:cNvSpPr>
            <a:spLocks noGrp="1"/>
          </p:cNvSpPr>
          <p:nvPr>
            <p:ph sz="quarter" idx="2"/>
          </p:nvPr>
        </p:nvSpPr>
        <p:spPr/>
        <p:txBody>
          <a:bodyPr>
            <a:normAutofit fontScale="92500" lnSpcReduction="20000"/>
          </a:bodyPr>
          <a:lstStyle/>
          <a:p>
            <a:pPr eaLnBrk="1" hangingPunct="1">
              <a:defRPr/>
            </a:pPr>
            <a:r>
              <a:rPr lang="en-US" dirty="0">
                <a:solidFill>
                  <a:schemeClr val="tx2">
                    <a:lumMod val="10000"/>
                  </a:schemeClr>
                </a:solidFill>
              </a:rPr>
              <a:t>Security mechanisms typically involve more than a particular algorithm or protocol</a:t>
            </a:r>
          </a:p>
          <a:p>
            <a:pPr eaLnBrk="1" hangingPunct="1">
              <a:defRPr/>
            </a:pPr>
            <a:r>
              <a:rPr lang="en-US" dirty="0">
                <a:solidFill>
                  <a:schemeClr val="tx2">
                    <a:lumMod val="10000"/>
                  </a:schemeClr>
                </a:solidFill>
              </a:rPr>
              <a:t>Security is essentially a battle of wits between a perpetrator and the designer</a:t>
            </a:r>
          </a:p>
          <a:p>
            <a:pPr eaLnBrk="1" hangingPunct="1">
              <a:defRPr/>
            </a:pPr>
            <a:r>
              <a:rPr lang="en-US" dirty="0">
                <a:solidFill>
                  <a:schemeClr val="tx2">
                    <a:lumMod val="10000"/>
                  </a:schemeClr>
                </a:solidFill>
              </a:rPr>
              <a:t>Little benefit from security investment is perceived until a security failure occurs</a:t>
            </a:r>
          </a:p>
          <a:p>
            <a:pPr eaLnBrk="1" hangingPunct="1">
              <a:defRPr/>
            </a:pPr>
            <a:r>
              <a:rPr lang="en-US" dirty="0">
                <a:solidFill>
                  <a:schemeClr val="tx2">
                    <a:lumMod val="10000"/>
                  </a:schemeClr>
                </a:solidFill>
              </a:rPr>
              <a:t>Strong security is often viewed as an impediment to efficient and user-friendly operation</a:t>
            </a:r>
          </a:p>
          <a:p>
            <a:pPr eaLnBrk="1" hangingPunct="1">
              <a:defRPr/>
            </a:pPr>
            <a:endParaRPr lang="en-US" dirty="0"/>
          </a:p>
        </p:txBody>
      </p:sp>
      <p:sp>
        <p:nvSpPr>
          <p:cNvPr id="4" name="Rectangle 3"/>
          <p:cNvSpPr txBox="1">
            <a:spLocks noChangeArrowheads="1"/>
          </p:cNvSpPr>
          <p:nvPr/>
        </p:nvSpPr>
        <p:spPr bwMode="black">
          <a:xfrm>
            <a:off x="381000" y="1524000"/>
            <a:ext cx="8382000" cy="4800600"/>
          </a:xfrm>
          <a:prstGeom prst="rect">
            <a:avLst/>
          </a:prstGeom>
          <a:noFill/>
          <a:ln w="9525">
            <a:noFill/>
            <a:miter lim="800000"/>
            <a:headEnd/>
            <a:tailEnd/>
          </a:ln>
          <a:effectLst/>
        </p:spPr>
        <p:txBody>
          <a:bodyPr>
            <a:prstTxWarp prst="textNoShape">
              <a:avLst/>
            </a:prstTxWarp>
          </a:bodyPr>
          <a:lstStyle/>
          <a:p>
            <a:pPr marL="609600" indent="-609600">
              <a:lnSpc>
                <a:spcPct val="90000"/>
              </a:lnSpc>
              <a:spcBef>
                <a:spcPct val="20000"/>
              </a:spcBef>
              <a:buClr>
                <a:schemeClr val="hlink"/>
              </a:buClr>
              <a:buSzPct val="80000"/>
              <a:defRPr/>
            </a:pPr>
            <a:endParaRPr lang="en-US" sz="2800" dirty="0">
              <a:effectLst>
                <a:outerShdw blurRad="38100" dist="38100" dir="2700000" algn="tl">
                  <a:srgbClr val="000000"/>
                </a:outerShdw>
              </a:effectLst>
              <a:latin typeface="Arial" pitchFamily="-107" charset="0"/>
            </a:endParaRPr>
          </a:p>
        </p:txBody>
      </p:sp>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7620000" y="5452056"/>
            <a:ext cx="1524000" cy="1405944"/>
          </a:xfrm>
          <a:prstGeom prst="rect">
            <a:avLst/>
          </a:prstGeom>
          <a:solidFill>
            <a:schemeClr val="accent3"/>
          </a:solidFill>
          <a:scene3d>
            <a:camera prst="orthographicFront">
              <a:rot lat="0" lon="10799999" rev="0"/>
            </a:camera>
            <a:lightRig rig="threePt" dir="t"/>
          </a:scene3d>
        </p:spPr>
      </p:pic>
      <p:sp>
        <p:nvSpPr>
          <p:cNvPr id="3" name="Slide Number Placeholder 2">
            <a:extLst>
              <a:ext uri="{FF2B5EF4-FFF2-40B4-BE49-F238E27FC236}">
                <a16:creationId xmlns="" xmlns:a16="http://schemas.microsoft.com/office/drawing/2014/main" id="{33F6F632-EDC9-489D-9AF4-0683A113B056}"/>
              </a:ext>
            </a:extLst>
          </p:cNvPr>
          <p:cNvSpPr>
            <a:spLocks noGrp="1"/>
          </p:cNvSpPr>
          <p:nvPr>
            <p:ph type="sldNum" sz="quarter" idx="12"/>
          </p:nvPr>
        </p:nvSpPr>
        <p:spPr/>
        <p:txBody>
          <a:bodyPr/>
          <a:lstStyle/>
          <a:p>
            <a:pPr>
              <a:defRPr/>
            </a:pPr>
            <a:fld id="{E0574C6C-B126-C243-AF3A-473490ECF08E}" type="slidenum">
              <a:rPr lang="en-US" smtClean="0"/>
              <a:pPr>
                <a:defRPr/>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AU" dirty="0"/>
              <a:t>OSI Security Architecture</a:t>
            </a:r>
          </a:p>
        </p:txBody>
      </p:sp>
      <p:sp>
        <p:nvSpPr>
          <p:cNvPr id="5" name="Content Placeholder 4"/>
          <p:cNvSpPr>
            <a:spLocks noGrp="1"/>
          </p:cNvSpPr>
          <p:nvPr>
            <p:ph sz="quarter" idx="1"/>
          </p:nvPr>
        </p:nvSpPr>
        <p:spPr>
          <a:xfrm>
            <a:off x="779463" y="1828800"/>
            <a:ext cx="7583488" cy="4648200"/>
          </a:xfrm>
        </p:spPr>
        <p:txBody>
          <a:bodyPr>
            <a:normAutofit lnSpcReduction="10000"/>
          </a:bodyPr>
          <a:lstStyle/>
          <a:p>
            <a:pPr eaLnBrk="1" hangingPunct="1">
              <a:defRPr/>
            </a:pPr>
            <a:r>
              <a:rPr lang="en-US" dirty="0"/>
              <a:t>Security attack</a:t>
            </a:r>
            <a:endParaRPr lang="en-US" dirty="0">
              <a:solidFill>
                <a:schemeClr val="tx2">
                  <a:lumMod val="10000"/>
                </a:schemeClr>
              </a:solidFill>
            </a:endParaRPr>
          </a:p>
          <a:p>
            <a:pPr lvl="1" eaLnBrk="1" hangingPunct="1">
              <a:buClr>
                <a:schemeClr val="bg1"/>
              </a:buClr>
              <a:defRPr/>
            </a:pPr>
            <a:r>
              <a:rPr lang="en-US" dirty="0">
                <a:solidFill>
                  <a:schemeClr val="tx2">
                    <a:lumMod val="10000"/>
                  </a:schemeClr>
                </a:solidFill>
              </a:rPr>
              <a:t>Any action that compromises the security of information owned by an organization</a:t>
            </a:r>
          </a:p>
          <a:p>
            <a:pPr eaLnBrk="1" hangingPunct="1">
              <a:defRPr/>
            </a:pPr>
            <a:r>
              <a:rPr lang="en-US" dirty="0">
                <a:solidFill>
                  <a:schemeClr val="tx2">
                    <a:lumMod val="10000"/>
                  </a:schemeClr>
                </a:solidFill>
              </a:rPr>
              <a:t>Security mechanism</a:t>
            </a:r>
          </a:p>
          <a:p>
            <a:pPr lvl="1" eaLnBrk="1" hangingPunct="1">
              <a:buClr>
                <a:schemeClr val="bg1"/>
              </a:buClr>
              <a:defRPr/>
            </a:pPr>
            <a:r>
              <a:rPr lang="en-US" dirty="0">
                <a:solidFill>
                  <a:schemeClr val="tx2">
                    <a:lumMod val="10000"/>
                  </a:schemeClr>
                </a:solidFill>
              </a:rPr>
              <a:t>A process (or a device incorporating such a process) that is designed to detect, prevent, or recover from a security attack</a:t>
            </a:r>
          </a:p>
          <a:p>
            <a:pPr eaLnBrk="1" hangingPunct="1">
              <a:defRPr/>
            </a:pPr>
            <a:r>
              <a:rPr lang="en-US" dirty="0">
                <a:solidFill>
                  <a:schemeClr val="tx2">
                    <a:lumMod val="10000"/>
                  </a:schemeClr>
                </a:solidFill>
              </a:rPr>
              <a:t>Security service</a:t>
            </a:r>
          </a:p>
          <a:p>
            <a:pPr lvl="1" eaLnBrk="1" hangingPunct="1">
              <a:buClr>
                <a:schemeClr val="bg1"/>
              </a:buClr>
              <a:defRPr/>
            </a:pPr>
            <a:r>
              <a:rPr lang="en-US" dirty="0">
                <a:solidFill>
                  <a:schemeClr val="tx2">
                    <a:lumMod val="10000"/>
                  </a:schemeClr>
                </a:solidFill>
              </a:rPr>
              <a:t>A processing or communication service that enhances the security of the data processing systems and the information transfers of an organization</a:t>
            </a:r>
          </a:p>
          <a:p>
            <a:pPr lvl="1" eaLnBrk="1" hangingPunct="1">
              <a:buClr>
                <a:schemeClr val="bg1"/>
              </a:buClr>
              <a:defRPr/>
            </a:pPr>
            <a:r>
              <a:rPr lang="en-US" dirty="0">
                <a:solidFill>
                  <a:schemeClr val="tx2">
                    <a:lumMod val="10000"/>
                  </a:schemeClr>
                </a:solidFill>
              </a:rPr>
              <a:t>Intended to counter security attacks, and they make use of one or more security mechanisms to provide the service</a:t>
            </a:r>
          </a:p>
        </p:txBody>
      </p:sp>
      <p:sp>
        <p:nvSpPr>
          <p:cNvPr id="3" name="Slide Number Placeholder 2">
            <a:extLst>
              <a:ext uri="{FF2B5EF4-FFF2-40B4-BE49-F238E27FC236}">
                <a16:creationId xmlns="" xmlns:a16="http://schemas.microsoft.com/office/drawing/2014/main" id="{4217D99E-01D8-47DB-9C68-5E219C9533E4}"/>
              </a:ext>
            </a:extLst>
          </p:cNvPr>
          <p:cNvSpPr>
            <a:spLocks noGrp="1"/>
          </p:cNvSpPr>
          <p:nvPr>
            <p:ph type="sldNum" sz="quarter" idx="12"/>
          </p:nvPr>
        </p:nvSpPr>
        <p:spPr/>
        <p:txBody>
          <a:bodyPr/>
          <a:lstStyle/>
          <a:p>
            <a:pPr>
              <a:defRPr/>
            </a:pPr>
            <a:fld id="{85D4D257-4F1A-5B4F-8BE3-C5A8F8A780E1}" type="slidenum">
              <a:rPr lang="en-US" smtClean="0"/>
              <a:pPr>
                <a:defRPr/>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54"/>
          <p:cNvSpPr>
            <a:spLocks noGrp="1"/>
          </p:cNvSpPr>
          <p:nvPr>
            <p:ph type="title"/>
          </p:nvPr>
        </p:nvSpPr>
        <p:spPr>
          <a:xfrm>
            <a:off x="0" y="609600"/>
            <a:ext cx="9144000" cy="1247764"/>
          </a:xfrm>
        </p:spPr>
        <p:txBody>
          <a:bodyPr>
            <a:normAutofit fontScale="90000"/>
          </a:bodyPr>
          <a:lstStyle/>
          <a:p>
            <a:pPr eaLnBrk="1" hangingPunct="1"/>
            <a:r>
              <a:rPr lang="en-US" sz="4000" b="1" dirty="0">
                <a:effectLst/>
              </a:rPr>
              <a:t>Table 1.1   </a:t>
            </a:r>
            <a:r>
              <a:rPr lang="en-US" sz="3600" b="1" dirty="0">
                <a:effectLst/>
              </a:rPr>
              <a:t/>
            </a:r>
            <a:br>
              <a:rPr lang="en-US" sz="3600" b="1" dirty="0">
                <a:effectLst/>
              </a:rPr>
            </a:br>
            <a:r>
              <a:rPr lang="en-US" sz="3600" b="1" dirty="0">
                <a:effectLst/>
              </a:rPr>
              <a:t>Threats and Attacks (RFC 4949)</a:t>
            </a:r>
            <a:r>
              <a:rPr lang="en-US" sz="4700" dirty="0"/>
              <a:t/>
            </a:r>
            <a:br>
              <a:rPr lang="en-US" sz="4700" dirty="0"/>
            </a:br>
            <a:endParaRPr lang="en-US" sz="4700" dirty="0"/>
          </a:p>
        </p:txBody>
      </p:sp>
      <p:pic>
        <p:nvPicPr>
          <p:cNvPr id="47" name="Picture 46"/>
          <p:cNvPicPr>
            <a:picLocks noChangeAspect="1"/>
          </p:cNvPicPr>
          <p:nvPr/>
        </p:nvPicPr>
        <p:blipFill>
          <a:blip r:embed="rId3">
            <a:alphaModFix/>
            <a:duotone>
              <a:prstClr val="black"/>
              <a:schemeClr val="accent1">
                <a:tint val="45000"/>
                <a:satMod val="400000"/>
              </a:schemeClr>
            </a:duotone>
            <a:lum contrast="50000"/>
          </a:blip>
          <a:srcRect/>
          <a:stretch>
            <a:fillRect/>
          </a:stretch>
        </p:blipFill>
        <p:spPr>
          <a:xfrm>
            <a:off x="816124" y="3659566"/>
            <a:ext cx="7511752" cy="225666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1988" name="Picture 56"/>
          <p:cNvPicPr>
            <a:picLocks noChangeAspect="1"/>
          </p:cNvPicPr>
          <p:nvPr/>
        </p:nvPicPr>
        <p:blipFill>
          <a:blip r:embed="rId4"/>
          <a:srcRect/>
          <a:stretch>
            <a:fillRect/>
          </a:stretch>
        </p:blipFill>
        <p:spPr bwMode="auto">
          <a:xfrm>
            <a:off x="3505200" y="1828800"/>
            <a:ext cx="1509713" cy="1574800"/>
          </a:xfrm>
          <a:prstGeom prst="rect">
            <a:avLst/>
          </a:prstGeom>
          <a:noFill/>
          <a:ln w="9525">
            <a:noFill/>
            <a:miter lim="800000"/>
            <a:headEnd/>
            <a:tailEnd/>
          </a:ln>
        </p:spPr>
      </p:pic>
      <p:sp>
        <p:nvSpPr>
          <p:cNvPr id="3" name="Slide Number Placeholder 2">
            <a:extLst>
              <a:ext uri="{FF2B5EF4-FFF2-40B4-BE49-F238E27FC236}">
                <a16:creationId xmlns="" xmlns:a16="http://schemas.microsoft.com/office/drawing/2014/main" id="{D21F2369-5EE0-40B5-A03B-5F31CB61D9BD}"/>
              </a:ext>
            </a:extLst>
          </p:cNvPr>
          <p:cNvSpPr>
            <a:spLocks noGrp="1"/>
          </p:cNvSpPr>
          <p:nvPr>
            <p:ph type="sldNum" sz="quarter" idx="12"/>
          </p:nvPr>
        </p:nvSpPr>
        <p:spPr/>
        <p:txBody>
          <a:bodyPr/>
          <a:lstStyle/>
          <a:p>
            <a:pPr>
              <a:defRPr/>
            </a:pPr>
            <a:fld id="{08E8D78D-8E35-2A45-8837-327CDB22A9F3}" type="slidenum">
              <a:rPr lang="en-US" smtClean="0"/>
              <a:pPr>
                <a:defRPr/>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f1.pdf"/>
          <p:cNvPicPr>
            <a:picLocks noChangeAspect="1"/>
          </p:cNvPicPr>
          <p:nvPr/>
        </p:nvPicPr>
        <p:blipFill>
          <a:blip r:embed="rId3"/>
          <a:srcRect l="4706" r="9412" b="4546"/>
          <a:stretch>
            <a:fillRect/>
          </a:stretch>
        </p:blipFill>
        <p:spPr bwMode="auto">
          <a:xfrm>
            <a:off x="4572000" y="0"/>
            <a:ext cx="4572000" cy="6858000"/>
          </a:xfrm>
          <a:prstGeom prst="rect">
            <a:avLst/>
          </a:prstGeom>
          <a:solidFill>
            <a:schemeClr val="bg1"/>
          </a:solidFill>
          <a:ln w="9525">
            <a:noFill/>
            <a:miter lim="800000"/>
            <a:headEnd/>
            <a:tailEnd/>
          </a:ln>
        </p:spPr>
      </p:pic>
      <p:sp>
        <p:nvSpPr>
          <p:cNvPr id="44035" name="Title 10"/>
          <p:cNvSpPr>
            <a:spLocks noGrp="1"/>
          </p:cNvSpPr>
          <p:nvPr>
            <p:ph type="title"/>
          </p:nvPr>
        </p:nvSpPr>
        <p:spPr>
          <a:xfrm>
            <a:off x="357158" y="857232"/>
            <a:ext cx="4214842" cy="522288"/>
          </a:xfrm>
        </p:spPr>
        <p:txBody>
          <a:bodyPr/>
          <a:lstStyle/>
          <a:p>
            <a:pPr eaLnBrk="1" hangingPunct="1"/>
            <a:r>
              <a:rPr lang="en-US" dirty="0"/>
              <a:t>Security Attacks</a:t>
            </a:r>
          </a:p>
        </p:txBody>
      </p:sp>
      <p:sp>
        <p:nvSpPr>
          <p:cNvPr id="15" name="Text Placeholder 14"/>
          <p:cNvSpPr>
            <a:spLocks noGrp="1"/>
          </p:cNvSpPr>
          <p:nvPr>
            <p:ph type="body" sz="half" idx="2"/>
          </p:nvPr>
        </p:nvSpPr>
        <p:spPr>
          <a:xfrm>
            <a:off x="285720" y="1428736"/>
            <a:ext cx="3959352" cy="3200400"/>
          </a:xfrm>
        </p:spPr>
        <p:txBody>
          <a:bodyPr>
            <a:noAutofit/>
          </a:bodyPr>
          <a:lstStyle/>
          <a:p>
            <a:pPr algn="l" eaLnBrk="1" hangingPunct="1">
              <a:buClr>
                <a:schemeClr val="tx2">
                  <a:lumMod val="75000"/>
                </a:schemeClr>
              </a:buClr>
              <a:buSzPct val="135000"/>
              <a:buFont typeface="Arial"/>
              <a:buChar char="•"/>
              <a:defRPr/>
            </a:pPr>
            <a:r>
              <a:rPr lang="en-US" dirty="0"/>
              <a:t>A means of classifying security attacks, used both in X.800 and RFC 4949, is in terms of </a:t>
            </a:r>
            <a:r>
              <a:rPr lang="en-US" i="1" dirty="0"/>
              <a:t>passive attacks </a:t>
            </a:r>
            <a:r>
              <a:rPr lang="en-US" dirty="0"/>
              <a:t>and </a:t>
            </a:r>
            <a:r>
              <a:rPr lang="en-US" i="1" dirty="0"/>
              <a:t>active attacks</a:t>
            </a:r>
          </a:p>
          <a:p>
            <a:pPr algn="l" eaLnBrk="1" hangingPunct="1">
              <a:buClr>
                <a:schemeClr val="tx2">
                  <a:lumMod val="75000"/>
                </a:schemeClr>
              </a:buClr>
              <a:buSzPct val="135000"/>
              <a:buFont typeface="Arial"/>
              <a:buChar char="•"/>
              <a:defRPr/>
            </a:pPr>
            <a:r>
              <a:rPr lang="en-US" dirty="0"/>
              <a:t>A </a:t>
            </a:r>
            <a:r>
              <a:rPr lang="en-US" i="1" dirty="0"/>
              <a:t>passive attack </a:t>
            </a:r>
            <a:r>
              <a:rPr lang="en-US" dirty="0"/>
              <a:t>attempts to learn or make use of information from the system but does not affect system resources</a:t>
            </a:r>
          </a:p>
          <a:p>
            <a:pPr algn="l" eaLnBrk="1" hangingPunct="1">
              <a:buClr>
                <a:schemeClr val="tx2">
                  <a:lumMod val="75000"/>
                </a:schemeClr>
              </a:buClr>
              <a:buSzPct val="135000"/>
              <a:buFont typeface="Arial"/>
              <a:buChar char="•"/>
              <a:defRPr/>
            </a:pPr>
            <a:r>
              <a:rPr lang="en-US" dirty="0"/>
              <a:t>An </a:t>
            </a:r>
            <a:r>
              <a:rPr lang="en-US" i="1" dirty="0"/>
              <a:t>active attack </a:t>
            </a:r>
            <a:r>
              <a:rPr lang="en-US" dirty="0"/>
              <a:t>attempts to alter system resources or affect their operation</a:t>
            </a:r>
          </a:p>
        </p:txBody>
      </p:sp>
      <p:sp>
        <p:nvSpPr>
          <p:cNvPr id="3" name="Slide Number Placeholder 2">
            <a:extLst>
              <a:ext uri="{FF2B5EF4-FFF2-40B4-BE49-F238E27FC236}">
                <a16:creationId xmlns="" xmlns:a16="http://schemas.microsoft.com/office/drawing/2014/main" id="{56E0FF62-86D2-4ED2-8ADC-E36793F73810}"/>
              </a:ext>
            </a:extLst>
          </p:cNvPr>
          <p:cNvSpPr>
            <a:spLocks noGrp="1"/>
          </p:cNvSpPr>
          <p:nvPr>
            <p:ph type="sldNum" sz="quarter" idx="12"/>
          </p:nvPr>
        </p:nvSpPr>
        <p:spPr/>
        <p:txBody>
          <a:bodyPr/>
          <a:lstStyle/>
          <a:p>
            <a:pPr>
              <a:defRPr/>
            </a:pPr>
            <a:fld id="{8128ADFC-8892-9A47-BDCA-AE50B6D38DDE}" type="slidenum">
              <a:rPr lang="en-US" smtClean="0"/>
              <a:pPr>
                <a:defRPr/>
              </a:pPr>
              <a:t>19</a:t>
            </a:fld>
            <a:endParaRPr lang="en-US" dirty="0"/>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Sixth Edition </a:t>
            </a:r>
          </a:p>
          <a:p>
            <a:pPr>
              <a:spcBef>
                <a:spcPts val="600"/>
              </a:spcBef>
            </a:pPr>
            <a:r>
              <a:rPr lang="en-US" dirty="0"/>
              <a:t>Global Edition</a:t>
            </a:r>
          </a:p>
          <a:p>
            <a:r>
              <a:rPr lang="en-US" dirty="0"/>
              <a:t>by William Stallings</a:t>
            </a:r>
          </a:p>
        </p:txBody>
      </p:sp>
      <p:sp>
        <p:nvSpPr>
          <p:cNvPr id="6" name="TextBox 5"/>
          <p:cNvSpPr txBox="1"/>
          <p:nvPr/>
        </p:nvSpPr>
        <p:spPr>
          <a:xfrm>
            <a:off x="6172200" y="3048000"/>
            <a:ext cx="1524000" cy="338554"/>
          </a:xfrm>
          <a:prstGeom prst="rect">
            <a:avLst/>
          </a:prstGeom>
          <a:solidFill>
            <a:schemeClr val="tx1"/>
          </a:solidFill>
        </p:spPr>
        <p:txBody>
          <a:bodyPr wrap="square" rtlCol="0">
            <a:spAutoFit/>
          </a:bodyPr>
          <a:lstStyle/>
          <a:p>
            <a:pPr algn="ctr"/>
            <a:r>
              <a:rPr lang="en-US" sz="1600" dirty="0">
                <a:solidFill>
                  <a:schemeClr val="accent4">
                    <a:lumMod val="60000"/>
                    <a:lumOff val="40000"/>
                  </a:schemeClr>
                </a:solidFill>
              </a:rPr>
              <a:t>Sixth Edition</a:t>
            </a:r>
          </a:p>
        </p:txBody>
      </p:sp>
      <p:pic>
        <p:nvPicPr>
          <p:cNvPr id="8" name="Picture Placeholder 7" descr="StallingsNSE_6e_front.pdf"/>
          <p:cNvPicPr>
            <a:picLocks noGrp="1" noChangeAspect="1"/>
          </p:cNvPicPr>
          <p:nvPr>
            <p:ph type="pic" idx="1"/>
          </p:nvPr>
        </p:nvPicPr>
        <p:blipFill>
          <a:blip r:embed="rId3"/>
          <a:stretch>
            <a:fillRect/>
          </a:stretch>
        </p:blipFill>
        <p:spPr>
          <a:xfrm>
            <a:off x="4724400" y="745668"/>
            <a:ext cx="4128726" cy="5296832"/>
          </a:xfrm>
        </p:spPr>
      </p:pic>
      <p:sp>
        <p:nvSpPr>
          <p:cNvPr id="2" name="Slide Number Placeholder 1">
            <a:extLst>
              <a:ext uri="{FF2B5EF4-FFF2-40B4-BE49-F238E27FC236}">
                <a16:creationId xmlns="" xmlns:a16="http://schemas.microsoft.com/office/drawing/2014/main" id="{8B8D4AD2-1165-46DB-B39F-FF1266EE50F9}"/>
              </a:ext>
            </a:extLst>
          </p:cNvPr>
          <p:cNvSpPr>
            <a:spLocks noGrp="1"/>
          </p:cNvSpPr>
          <p:nvPr>
            <p:ph type="sldNum" sz="quarter" idx="12"/>
          </p:nvPr>
        </p:nvSpPr>
        <p:spPr/>
        <p:txBody>
          <a:bodyPr/>
          <a:lstStyle/>
          <a:p>
            <a:pPr>
              <a:defRPr/>
            </a:pPr>
            <a:fld id="{8128ADFC-8892-9A47-BDCA-AE50B6D38DDE}"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7"/>
          <p:cNvSpPr>
            <a:spLocks noGrp="1"/>
          </p:cNvSpPr>
          <p:nvPr>
            <p:ph type="title"/>
          </p:nvPr>
        </p:nvSpPr>
        <p:spPr>
          <a:xfrm>
            <a:off x="381000" y="0"/>
            <a:ext cx="3613150" cy="1905000"/>
          </a:xfrm>
        </p:spPr>
        <p:txBody>
          <a:bodyPr/>
          <a:lstStyle/>
          <a:p>
            <a:pPr eaLnBrk="1" hangingPunct="1"/>
            <a:r>
              <a:rPr lang="en-US" dirty="0"/>
              <a:t>Passive Attacks</a:t>
            </a:r>
          </a:p>
        </p:txBody>
      </p:sp>
      <p:sp>
        <p:nvSpPr>
          <p:cNvPr id="10" name="Text Placeholder 9"/>
          <p:cNvSpPr>
            <a:spLocks noGrp="1"/>
          </p:cNvSpPr>
          <p:nvPr>
            <p:ph type="body" idx="2"/>
          </p:nvPr>
        </p:nvSpPr>
        <p:spPr>
          <a:xfrm>
            <a:off x="381000" y="2438400"/>
            <a:ext cx="3613150" cy="3733800"/>
          </a:xfrm>
        </p:spPr>
        <p:txBody>
          <a:bodyPr/>
          <a:lstStyle/>
          <a:p>
            <a:pPr algn="l" eaLnBrk="1" hangingPunct="1">
              <a:buClr>
                <a:schemeClr val="tx2">
                  <a:lumMod val="75000"/>
                </a:schemeClr>
              </a:buClr>
              <a:buSzPct val="135000"/>
              <a:buFont typeface="Arial"/>
              <a:buChar char="•"/>
              <a:defRPr/>
            </a:pPr>
            <a:r>
              <a:rPr lang="en-US" sz="2200" dirty="0"/>
              <a:t> Are in the nature of eavesdropping on, or monitoring of, transmissions</a:t>
            </a:r>
          </a:p>
          <a:p>
            <a:pPr algn="l" eaLnBrk="1" hangingPunct="1">
              <a:buClr>
                <a:schemeClr val="tx2">
                  <a:lumMod val="75000"/>
                </a:schemeClr>
              </a:buClr>
              <a:buSzPct val="135000"/>
              <a:buFont typeface="Arial"/>
              <a:buChar char="•"/>
              <a:defRPr/>
            </a:pPr>
            <a:r>
              <a:rPr lang="en-US" sz="2200" dirty="0"/>
              <a:t> Goal of the opponent is to obtain information that is being transmitted</a:t>
            </a:r>
          </a:p>
          <a:p>
            <a:pPr eaLnBrk="1" hangingPunct="1">
              <a:defRPr/>
            </a:pPr>
            <a:endParaRPr lang="en-US" dirty="0"/>
          </a:p>
        </p:txBody>
      </p:sp>
      <p:sp>
        <p:nvSpPr>
          <p:cNvPr id="46083" name="Content Placeholder 8"/>
          <p:cNvSpPr>
            <a:spLocks noGrp="1"/>
          </p:cNvSpPr>
          <p:nvPr>
            <p:ph sz="quarter" idx="1"/>
          </p:nvPr>
        </p:nvSpPr>
        <p:spPr>
          <a:xfrm>
            <a:off x="4876800" y="3886200"/>
            <a:ext cx="3813175" cy="2971800"/>
          </a:xfrm>
        </p:spPr>
        <p:txBody>
          <a:bodyPr>
            <a:normAutofit/>
          </a:bodyPr>
          <a:lstStyle/>
          <a:p>
            <a:pPr eaLnBrk="1" hangingPunct="1"/>
            <a:r>
              <a:rPr lang="en-US" dirty="0">
                <a:solidFill>
                  <a:schemeClr val="tx2">
                    <a:lumMod val="10000"/>
                  </a:schemeClr>
                </a:solidFill>
              </a:rPr>
              <a:t>Two types of passive attacks are:</a:t>
            </a:r>
          </a:p>
          <a:p>
            <a:pPr lvl="1" eaLnBrk="1" hangingPunct="1">
              <a:buClr>
                <a:schemeClr val="bg1"/>
              </a:buClr>
            </a:pPr>
            <a:r>
              <a:rPr lang="en-US" dirty="0">
                <a:solidFill>
                  <a:schemeClr val="tx2">
                    <a:lumMod val="10000"/>
                  </a:schemeClr>
                </a:solidFill>
              </a:rPr>
              <a:t>The release of message contents</a:t>
            </a:r>
          </a:p>
          <a:p>
            <a:pPr lvl="1" eaLnBrk="1" hangingPunct="1">
              <a:buClr>
                <a:schemeClr val="bg1"/>
              </a:buClr>
            </a:pPr>
            <a:r>
              <a:rPr lang="en-US" dirty="0">
                <a:solidFill>
                  <a:schemeClr val="tx2">
                    <a:lumMod val="10000"/>
                  </a:schemeClr>
                </a:solidFill>
              </a:rPr>
              <a:t>Traffic analysis</a:t>
            </a:r>
          </a:p>
        </p:txBody>
      </p:sp>
      <p:pic>
        <p:nvPicPr>
          <p:cNvPr id="46085" name="Picture 11"/>
          <p:cNvPicPr>
            <a:picLocks noChangeAspect="1"/>
          </p:cNvPicPr>
          <p:nvPr/>
        </p:nvPicPr>
        <p:blipFill>
          <a:blip r:embed="rId3"/>
          <a:srcRect/>
          <a:stretch>
            <a:fillRect/>
          </a:stretch>
        </p:blipFill>
        <p:spPr bwMode="auto">
          <a:xfrm>
            <a:off x="5943600" y="533400"/>
            <a:ext cx="1914525" cy="2970213"/>
          </a:xfrm>
          <a:prstGeom prst="rect">
            <a:avLst/>
          </a:prstGeom>
          <a:noFill/>
          <a:ln w="9525">
            <a:noFill/>
            <a:miter lim="800000"/>
            <a:headEnd/>
            <a:tailEnd/>
          </a:ln>
        </p:spPr>
      </p:pic>
      <p:sp>
        <p:nvSpPr>
          <p:cNvPr id="3" name="Slide Number Placeholder 2">
            <a:extLst>
              <a:ext uri="{FF2B5EF4-FFF2-40B4-BE49-F238E27FC236}">
                <a16:creationId xmlns="" xmlns:a16="http://schemas.microsoft.com/office/drawing/2014/main" id="{3EA5F212-D9FE-4918-BE00-6E7D2A11B3F9}"/>
              </a:ext>
            </a:extLst>
          </p:cNvPr>
          <p:cNvSpPr>
            <a:spLocks noGrp="1"/>
          </p:cNvSpPr>
          <p:nvPr>
            <p:ph type="sldNum" sz="quarter" idx="12"/>
          </p:nvPr>
        </p:nvSpPr>
        <p:spPr/>
        <p:txBody>
          <a:bodyPr/>
          <a:lstStyle/>
          <a:p>
            <a:pPr>
              <a:defRPr/>
            </a:pPr>
            <a:fld id="{CA68EE8C-42B6-834F-987D-E6D173EC01A1}" type="slidenum">
              <a:rPr lang="en-US" smtClean="0"/>
              <a:pPr>
                <a:defRPr/>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p:txBody>
          <a:bodyPr/>
          <a:lstStyle/>
          <a:p>
            <a:pPr eaLnBrk="1" hangingPunct="1"/>
            <a:r>
              <a:rPr lang="en-AU" dirty="0"/>
              <a:t>Active Attacks</a:t>
            </a:r>
          </a:p>
        </p:txBody>
      </p:sp>
      <p:sp>
        <p:nvSpPr>
          <p:cNvPr id="10" name="Content Placeholder 9"/>
          <p:cNvSpPr>
            <a:spLocks noGrp="1"/>
          </p:cNvSpPr>
          <p:nvPr>
            <p:ph sz="quarter" idx="1"/>
          </p:nvPr>
        </p:nvSpPr>
        <p:spPr>
          <a:xfrm>
            <a:off x="381000" y="1600200"/>
            <a:ext cx="3565525" cy="4778375"/>
          </a:xfrm>
        </p:spPr>
        <p:txBody>
          <a:bodyPr>
            <a:normAutofit/>
          </a:bodyPr>
          <a:lstStyle/>
          <a:p>
            <a:pPr eaLnBrk="1" hangingPunct="1">
              <a:defRPr/>
            </a:pPr>
            <a:r>
              <a:rPr lang="en-US" sz="1700" dirty="0">
                <a:solidFill>
                  <a:schemeClr val="tx2">
                    <a:lumMod val="10000"/>
                  </a:schemeClr>
                </a:solidFill>
              </a:rPr>
              <a:t>Involve some modification of the data stream or the creation of a false stream</a:t>
            </a:r>
          </a:p>
          <a:p>
            <a:pPr eaLnBrk="1" hangingPunct="1">
              <a:defRPr/>
            </a:pPr>
            <a:r>
              <a:rPr lang="en-US" sz="1700" dirty="0">
                <a:solidFill>
                  <a:schemeClr val="tx2">
                    <a:lumMod val="10000"/>
                  </a:schemeClr>
                </a:solidFill>
              </a:rPr>
              <a:t>Difficult to prevent because of the wide variety of potential physical, software, and network vulnerabilities</a:t>
            </a:r>
          </a:p>
          <a:p>
            <a:pPr eaLnBrk="1" hangingPunct="1">
              <a:defRPr/>
            </a:pPr>
            <a:r>
              <a:rPr lang="en-US" sz="1700" dirty="0">
                <a:solidFill>
                  <a:schemeClr val="tx2">
                    <a:lumMod val="10000"/>
                  </a:schemeClr>
                </a:solidFill>
              </a:rPr>
              <a:t>Goal is to detect attacks and to recover from any disruption or delays caused by them</a:t>
            </a:r>
          </a:p>
        </p:txBody>
      </p:sp>
      <p:graphicFrame>
        <p:nvGraphicFramePr>
          <p:cNvPr id="13" name="Content Placeholder 12"/>
          <p:cNvGraphicFramePr>
            <a:graphicFrameLocks noGrp="1"/>
          </p:cNvGraphicFramePr>
          <p:nvPr>
            <p:ph sz="quarter" idx="2"/>
          </p:nvPr>
        </p:nvGraphicFramePr>
        <p:xfrm>
          <a:off x="4267200" y="1676401"/>
          <a:ext cx="4419599"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8133" name="Picture 12"/>
          <p:cNvPicPr>
            <a:picLocks noChangeAspect="1"/>
          </p:cNvPicPr>
          <p:nvPr/>
        </p:nvPicPr>
        <p:blipFill>
          <a:blip r:embed="rId8"/>
          <a:srcRect/>
          <a:stretch>
            <a:fillRect/>
          </a:stretch>
        </p:blipFill>
        <p:spPr bwMode="auto">
          <a:xfrm>
            <a:off x="1219200" y="5029200"/>
            <a:ext cx="1371600" cy="1579080"/>
          </a:xfrm>
          <a:prstGeom prst="rect">
            <a:avLst/>
          </a:prstGeom>
          <a:noFill/>
          <a:ln w="9525">
            <a:noFill/>
            <a:miter lim="800000"/>
            <a:headEnd/>
            <a:tailEnd/>
          </a:ln>
        </p:spPr>
      </p:pic>
      <p:sp>
        <p:nvSpPr>
          <p:cNvPr id="3" name="Slide Number Placeholder 2">
            <a:extLst>
              <a:ext uri="{FF2B5EF4-FFF2-40B4-BE49-F238E27FC236}">
                <a16:creationId xmlns="" xmlns:a16="http://schemas.microsoft.com/office/drawing/2014/main" id="{3A10ACBF-6B92-4B6D-AFA1-B704B83997D4}"/>
              </a:ext>
            </a:extLst>
          </p:cNvPr>
          <p:cNvSpPr>
            <a:spLocks noGrp="1"/>
          </p:cNvSpPr>
          <p:nvPr>
            <p:ph type="sldNum" sz="quarter" idx="12"/>
          </p:nvPr>
        </p:nvSpPr>
        <p:spPr/>
        <p:txBody>
          <a:bodyPr/>
          <a:lstStyle/>
          <a:p>
            <a:pPr>
              <a:defRPr/>
            </a:pPr>
            <a:fld id="{E0574C6C-B126-C243-AF3A-473490ECF08E}" type="slidenum">
              <a:rPr lang="en-US" smtClean="0"/>
              <a:pPr>
                <a:defRPr/>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p:txBody>
          <a:bodyPr/>
          <a:lstStyle/>
          <a:p>
            <a:pPr eaLnBrk="1" hangingPunct="1"/>
            <a:r>
              <a:rPr lang="en-US" dirty="0"/>
              <a:t>Security Services</a:t>
            </a:r>
            <a:endParaRPr lang="en-AU" dirty="0"/>
          </a:p>
        </p:txBody>
      </p:sp>
      <p:sp>
        <p:nvSpPr>
          <p:cNvPr id="48131" name="Rectangle 1027"/>
          <p:cNvSpPr>
            <a:spLocks noGrp="1" noChangeArrowheads="1"/>
          </p:cNvSpPr>
          <p:nvPr>
            <p:ph idx="4294967295"/>
          </p:nvPr>
        </p:nvSpPr>
        <p:spPr>
          <a:xfrm>
            <a:off x="0" y="2057400"/>
            <a:ext cx="8229600" cy="4419600"/>
          </a:xfrm>
        </p:spPr>
        <p:txBody>
          <a:bodyPr/>
          <a:lstStyle/>
          <a:p>
            <a:pPr marL="0" indent="0" eaLnBrk="1" hangingPunct="1">
              <a:lnSpc>
                <a:spcPct val="90000"/>
              </a:lnSpc>
              <a:buClr>
                <a:schemeClr val="bg2"/>
              </a:buClr>
              <a:buSzPct val="135000"/>
              <a:buFont typeface="Arial"/>
              <a:buChar char="•"/>
              <a:defRPr/>
            </a:pPr>
            <a:r>
              <a:rPr lang="en-AU" dirty="0">
                <a:solidFill>
                  <a:schemeClr val="tx2">
                    <a:lumMod val="10000"/>
                  </a:schemeClr>
                </a:solidFill>
              </a:rPr>
              <a:t> Defined by X.800 as:</a:t>
            </a:r>
          </a:p>
          <a:p>
            <a:pPr marL="342900" lvl="1" indent="0" eaLnBrk="1" hangingPunct="1">
              <a:lnSpc>
                <a:spcPct val="90000"/>
              </a:lnSpc>
              <a:buClr>
                <a:schemeClr val="bg1"/>
              </a:buClr>
              <a:buSzPct val="135000"/>
              <a:buFont typeface="Arial"/>
              <a:buChar char="•"/>
              <a:defRPr/>
            </a:pPr>
            <a:r>
              <a:rPr lang="en-AU" b="1" dirty="0">
                <a:solidFill>
                  <a:schemeClr val="tx2">
                    <a:lumMod val="10000"/>
                  </a:schemeClr>
                </a:solidFill>
                <a:cs typeface="ＭＳ Ｐゴシック" pitchFamily="-1" charset="-128"/>
              </a:rPr>
              <a:t> A service provided by a protocol layer </a:t>
            </a:r>
            <a:r>
              <a:rPr lang="en-AU" dirty="0">
                <a:solidFill>
                  <a:schemeClr val="tx2">
                    <a:lumMod val="10000"/>
                  </a:schemeClr>
                </a:solidFill>
                <a:cs typeface="ＭＳ Ｐゴシック" pitchFamily="-1" charset="-128"/>
              </a:rPr>
              <a:t>of communicating open systems and that ensures adequate security of the systems or of data transfers</a:t>
            </a:r>
          </a:p>
          <a:p>
            <a:pPr marL="342900" lvl="1" indent="0" eaLnBrk="1" hangingPunct="1">
              <a:lnSpc>
                <a:spcPct val="90000"/>
              </a:lnSpc>
              <a:buClr>
                <a:schemeClr val="accent1">
                  <a:lumMod val="50000"/>
                </a:schemeClr>
              </a:buClr>
              <a:buSzPct val="135000"/>
              <a:buFont typeface="Candara" pitchFamily="-1" charset="0"/>
              <a:buNone/>
              <a:defRPr/>
            </a:pPr>
            <a:endParaRPr lang="en-AU" dirty="0">
              <a:solidFill>
                <a:schemeClr val="tx2">
                  <a:lumMod val="10000"/>
                </a:schemeClr>
              </a:solidFill>
              <a:cs typeface="ＭＳ Ｐゴシック" pitchFamily="-1" charset="-128"/>
            </a:endParaRPr>
          </a:p>
          <a:p>
            <a:pPr marL="0" lvl="1" indent="0" eaLnBrk="1" hangingPunct="1">
              <a:lnSpc>
                <a:spcPct val="90000"/>
              </a:lnSpc>
              <a:spcBef>
                <a:spcPts val="2400"/>
              </a:spcBef>
              <a:buClr>
                <a:schemeClr val="bg2"/>
              </a:buClr>
              <a:buSzPct val="135000"/>
              <a:buFont typeface="Arial"/>
              <a:buChar char="•"/>
              <a:defRPr/>
            </a:pPr>
            <a:r>
              <a:rPr lang="en-AU" sz="2800" dirty="0">
                <a:solidFill>
                  <a:schemeClr val="tx2">
                    <a:lumMod val="10000"/>
                  </a:schemeClr>
                </a:solidFill>
                <a:cs typeface="ＭＳ Ｐゴシック" pitchFamily="-1" charset="-128"/>
              </a:rPr>
              <a:t> </a:t>
            </a:r>
            <a:r>
              <a:rPr lang="en-AU" sz="2400" dirty="0">
                <a:solidFill>
                  <a:schemeClr val="tx2">
                    <a:lumMod val="10000"/>
                  </a:schemeClr>
                </a:solidFill>
                <a:cs typeface="ＭＳ Ｐゴシック" pitchFamily="-1" charset="-128"/>
              </a:rPr>
              <a:t>Defined by RFC 4949 as:</a:t>
            </a:r>
            <a:endParaRPr lang="en-AU" sz="2400" dirty="0">
              <a:solidFill>
                <a:schemeClr val="tx2">
                  <a:lumMod val="10000"/>
                </a:schemeClr>
              </a:solidFill>
            </a:endParaRPr>
          </a:p>
          <a:p>
            <a:pPr marL="342900" lvl="1" indent="0">
              <a:lnSpc>
                <a:spcPct val="90000"/>
              </a:lnSpc>
              <a:buClr>
                <a:schemeClr val="bg1"/>
              </a:buClr>
              <a:buSzPct val="135000"/>
              <a:buFont typeface="Arial"/>
              <a:buChar char="•"/>
              <a:defRPr/>
            </a:pPr>
            <a:r>
              <a:rPr lang="en-AU" dirty="0">
                <a:solidFill>
                  <a:schemeClr val="tx2">
                    <a:lumMod val="10000"/>
                  </a:schemeClr>
                </a:solidFill>
                <a:cs typeface="ＭＳ Ｐゴシック" pitchFamily="-1" charset="-128"/>
              </a:rPr>
              <a:t> A processing or communication to give a specific kind of protection to system </a:t>
            </a:r>
            <a:r>
              <a:rPr lang="en-AU" dirty="0" err="1">
                <a:solidFill>
                  <a:schemeClr val="tx2">
                    <a:lumMod val="10000"/>
                  </a:schemeClr>
                </a:solidFill>
                <a:cs typeface="ＭＳ Ｐゴシック" pitchFamily="-1" charset="-128"/>
              </a:rPr>
              <a:t>resources</a:t>
            </a:r>
            <a:r>
              <a:rPr lang="en-AU" b="1" dirty="0" err="1">
                <a:solidFill>
                  <a:schemeClr val="tx2">
                    <a:lumMod val="10000"/>
                  </a:schemeClr>
                </a:solidFill>
                <a:cs typeface="ＭＳ Ｐゴシック" pitchFamily="-1" charset="-128"/>
              </a:rPr>
              <a:t>service</a:t>
            </a:r>
            <a:r>
              <a:rPr lang="en-AU" b="1" dirty="0">
                <a:solidFill>
                  <a:schemeClr val="tx2">
                    <a:lumMod val="10000"/>
                  </a:schemeClr>
                </a:solidFill>
                <a:cs typeface="ＭＳ Ｐゴシック" pitchFamily="-1" charset="-128"/>
              </a:rPr>
              <a:t> provided by a system </a:t>
            </a:r>
            <a:endParaRPr lang="en-AU" dirty="0">
              <a:solidFill>
                <a:schemeClr val="tx2">
                  <a:lumMod val="10000"/>
                </a:schemeClr>
              </a:solidFill>
              <a:cs typeface="ＭＳ Ｐゴシック" pitchFamily="-1" charset="-128"/>
            </a:endParaRPr>
          </a:p>
        </p:txBody>
      </p:sp>
      <p:sp>
        <p:nvSpPr>
          <p:cNvPr id="3" name="Slide Number Placeholder 2">
            <a:extLst>
              <a:ext uri="{FF2B5EF4-FFF2-40B4-BE49-F238E27FC236}">
                <a16:creationId xmlns="" xmlns:a16="http://schemas.microsoft.com/office/drawing/2014/main" id="{DD092F1F-1166-4EAF-A4ED-8EED2ABB4A90}"/>
              </a:ext>
            </a:extLst>
          </p:cNvPr>
          <p:cNvSpPr>
            <a:spLocks noGrp="1"/>
          </p:cNvSpPr>
          <p:nvPr>
            <p:ph type="sldNum" sz="quarter" idx="12"/>
          </p:nvPr>
        </p:nvSpPr>
        <p:spPr/>
        <p:txBody>
          <a:bodyPr/>
          <a:lstStyle/>
          <a:p>
            <a:pPr>
              <a:defRPr/>
            </a:pPr>
            <a:fld id="{D9827B03-88FE-5943-BA04-D063075F7726}" type="slidenum">
              <a:rPr lang="en-US" smtClean="0"/>
              <a:pPr>
                <a:defRPr/>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62753"/>
            <a:ext cx="9144000" cy="1283167"/>
          </a:xfrm>
        </p:spPr>
        <p:txBody>
          <a:bodyPr/>
          <a:lstStyle/>
          <a:p>
            <a:pPr eaLnBrk="1" hangingPunct="1"/>
            <a:r>
              <a:rPr lang="en-US" dirty="0"/>
              <a:t>X.800 Service Categories</a:t>
            </a:r>
          </a:p>
        </p:txBody>
      </p:sp>
      <p:sp>
        <p:nvSpPr>
          <p:cNvPr id="52227" name="Content Placeholder 2"/>
          <p:cNvSpPr>
            <a:spLocks noGrp="1"/>
          </p:cNvSpPr>
          <p:nvPr>
            <p:ph sz="quarter" idx="1"/>
          </p:nvPr>
        </p:nvSpPr>
        <p:spPr/>
        <p:txBody>
          <a:bodyPr/>
          <a:lstStyle/>
          <a:p>
            <a:pPr eaLnBrk="1" hangingPunct="1">
              <a:buClr>
                <a:schemeClr val="bg2"/>
              </a:buClr>
            </a:pPr>
            <a:r>
              <a:rPr lang="en-US" dirty="0">
                <a:solidFill>
                  <a:schemeClr val="tx2">
                    <a:lumMod val="10000"/>
                  </a:schemeClr>
                </a:solidFill>
              </a:rPr>
              <a:t>Authentication</a:t>
            </a:r>
          </a:p>
          <a:p>
            <a:pPr eaLnBrk="1" hangingPunct="1">
              <a:buClr>
                <a:schemeClr val="bg2"/>
              </a:buClr>
            </a:pPr>
            <a:r>
              <a:rPr lang="en-US" dirty="0">
                <a:solidFill>
                  <a:schemeClr val="tx2">
                    <a:lumMod val="10000"/>
                  </a:schemeClr>
                </a:solidFill>
              </a:rPr>
              <a:t>Access control</a:t>
            </a:r>
          </a:p>
          <a:p>
            <a:pPr eaLnBrk="1" hangingPunct="1">
              <a:buClr>
                <a:schemeClr val="bg2"/>
              </a:buClr>
            </a:pPr>
            <a:r>
              <a:rPr lang="en-US" dirty="0">
                <a:solidFill>
                  <a:schemeClr val="tx2">
                    <a:lumMod val="10000"/>
                  </a:schemeClr>
                </a:solidFill>
              </a:rPr>
              <a:t>Data confidentiality</a:t>
            </a:r>
          </a:p>
          <a:p>
            <a:pPr eaLnBrk="1" hangingPunct="1">
              <a:buClr>
                <a:schemeClr val="bg2"/>
              </a:buClr>
            </a:pPr>
            <a:r>
              <a:rPr lang="en-US" dirty="0">
                <a:solidFill>
                  <a:schemeClr val="tx2">
                    <a:lumMod val="10000"/>
                  </a:schemeClr>
                </a:solidFill>
              </a:rPr>
              <a:t>Data integrity</a:t>
            </a:r>
          </a:p>
          <a:p>
            <a:pPr eaLnBrk="1" hangingPunct="1">
              <a:buClr>
                <a:schemeClr val="bg2"/>
              </a:buClr>
            </a:pPr>
            <a:r>
              <a:rPr lang="en-US" dirty="0">
                <a:solidFill>
                  <a:schemeClr val="tx2">
                    <a:lumMod val="10000"/>
                  </a:schemeClr>
                </a:solidFill>
              </a:rPr>
              <a:t>Nonrepudiation </a:t>
            </a:r>
          </a:p>
        </p:txBody>
      </p:sp>
      <p:pic>
        <p:nvPicPr>
          <p:cNvPr id="5" name="Picture 4"/>
          <p:cNvPicPr>
            <a:picLocks noChangeAspect="1"/>
          </p:cNvPicPr>
          <p:nvPr/>
        </p:nvPicPr>
        <p:blipFill>
          <a:blip r:embed="rId3"/>
          <a:stretch>
            <a:fillRect/>
          </a:stretch>
        </p:blipFill>
        <p:spPr>
          <a:xfrm>
            <a:off x="5715000" y="3505200"/>
            <a:ext cx="2122556" cy="2362200"/>
          </a:xfrm>
          <a:prstGeom prst="rect">
            <a:avLst/>
          </a:prstGeom>
        </p:spPr>
      </p:pic>
      <p:sp>
        <p:nvSpPr>
          <p:cNvPr id="3" name="Slide Number Placeholder 2">
            <a:extLst>
              <a:ext uri="{FF2B5EF4-FFF2-40B4-BE49-F238E27FC236}">
                <a16:creationId xmlns="" xmlns:a16="http://schemas.microsoft.com/office/drawing/2014/main" id="{982A1264-882B-47F3-A4B7-42D96FC5C110}"/>
              </a:ext>
            </a:extLst>
          </p:cNvPr>
          <p:cNvSpPr>
            <a:spLocks noGrp="1"/>
          </p:cNvSpPr>
          <p:nvPr>
            <p:ph type="sldNum" sz="quarter" idx="12"/>
          </p:nvPr>
        </p:nvSpPr>
        <p:spPr/>
        <p:txBody>
          <a:bodyPr/>
          <a:lstStyle/>
          <a:p>
            <a:pPr>
              <a:defRPr/>
            </a:pPr>
            <a:fld id="{85D4D257-4F1A-5B4F-8BE3-C5A8F8A780E1}" type="slidenum">
              <a:rPr lang="en-US" smtClean="0"/>
              <a:pPr>
                <a:defRPr/>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3"/>
          <p:cNvPicPr>
            <a:picLocks noChangeAspect="1"/>
          </p:cNvPicPr>
          <p:nvPr/>
        </p:nvPicPr>
        <p:blipFill>
          <a:blip r:embed="rId3"/>
          <a:srcRect b="1259"/>
          <a:stretch>
            <a:fillRect/>
          </a:stretch>
        </p:blipFill>
        <p:spPr bwMode="auto">
          <a:xfrm>
            <a:off x="602156" y="366407"/>
            <a:ext cx="4896544" cy="5773218"/>
          </a:xfrm>
          <a:prstGeom prst="rect">
            <a:avLst/>
          </a:prstGeom>
          <a:solidFill>
            <a:schemeClr val="tx1"/>
          </a:solidFill>
          <a:ln w="9525">
            <a:noFill/>
            <a:miter lim="800000"/>
            <a:headEnd/>
            <a:tailEnd/>
          </a:ln>
        </p:spPr>
      </p:pic>
      <p:sp>
        <p:nvSpPr>
          <p:cNvPr id="8" name="Rectangle 7"/>
          <p:cNvSpPr/>
          <p:nvPr/>
        </p:nvSpPr>
        <p:spPr>
          <a:xfrm>
            <a:off x="5867400" y="990600"/>
            <a:ext cx="3124200" cy="5324475"/>
          </a:xfrm>
          <a:prstGeom prst="rect">
            <a:avLst/>
          </a:prstGeom>
        </p:spPr>
        <p:txBody>
          <a:bodyPr>
            <a:spAutoFit/>
          </a:bodyPr>
          <a:lstStyle/>
          <a:p>
            <a:pPr algn="ctr">
              <a:defRPr/>
            </a:pPr>
            <a:r>
              <a:rPr lang="en-US" sz="4000" dirty="0">
                <a:solidFill>
                  <a:schemeClr val="tx2"/>
                </a:solidFill>
                <a:latin typeface="+mn-lt"/>
                <a:ea typeface="ＭＳ Ｐゴシック" pitchFamily="-1" charset="-128"/>
                <a:cs typeface="ＭＳ Ｐゴシック" pitchFamily="-1" charset="-128"/>
              </a:rPr>
              <a:t>Table 1.2</a:t>
            </a:r>
          </a:p>
          <a:p>
            <a:pPr algn="ctr">
              <a:defRPr/>
            </a:pPr>
            <a:r>
              <a:rPr lang="en-US" sz="4000" dirty="0">
                <a:solidFill>
                  <a:schemeClr val="tx2"/>
                </a:solidFill>
                <a:latin typeface="+mn-lt"/>
                <a:ea typeface="ＭＳ Ｐゴシック" pitchFamily="-1" charset="-128"/>
                <a:cs typeface="ＭＳ Ｐゴシック" pitchFamily="-1" charset="-128"/>
              </a:rPr>
              <a:t>   </a:t>
            </a:r>
          </a:p>
          <a:p>
            <a:pPr algn="ctr">
              <a:defRPr/>
            </a:pPr>
            <a:r>
              <a:rPr lang="en-US" sz="3600" dirty="0">
                <a:solidFill>
                  <a:schemeClr val="tx2"/>
                </a:solidFill>
                <a:latin typeface="+mn-lt"/>
                <a:ea typeface="ＭＳ Ｐゴシック" pitchFamily="-1" charset="-128"/>
                <a:cs typeface="ＭＳ Ｐゴシック" pitchFamily="-1" charset="-128"/>
              </a:rPr>
              <a:t>Security Services </a:t>
            </a:r>
          </a:p>
          <a:p>
            <a:pPr algn="ctr">
              <a:defRPr/>
            </a:pPr>
            <a:r>
              <a:rPr lang="en-US" sz="3600" dirty="0">
                <a:solidFill>
                  <a:schemeClr val="tx2"/>
                </a:solidFill>
                <a:latin typeface="+mn-lt"/>
                <a:ea typeface="ＭＳ Ｐゴシック" pitchFamily="-1" charset="-128"/>
                <a:cs typeface="ＭＳ Ｐゴシック" pitchFamily="-1" charset="-128"/>
              </a:rPr>
              <a:t>(X.800) </a:t>
            </a: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r>
              <a:rPr lang="en-US" sz="2000" dirty="0">
                <a:solidFill>
                  <a:schemeClr val="tx2"/>
                </a:solidFill>
                <a:latin typeface="+mn-lt"/>
                <a:ea typeface="ＭＳ Ｐゴシック" pitchFamily="-1" charset="-128"/>
                <a:cs typeface="ＭＳ Ｐゴシック" pitchFamily="-1" charset="-128"/>
              </a:rPr>
              <a:t>(This table is found on page 12 in the textbook)</a:t>
            </a:r>
          </a:p>
        </p:txBody>
      </p:sp>
      <p:sp>
        <p:nvSpPr>
          <p:cNvPr id="3" name="Slide Number Placeholder 2">
            <a:extLst>
              <a:ext uri="{FF2B5EF4-FFF2-40B4-BE49-F238E27FC236}">
                <a16:creationId xmlns="" xmlns:a16="http://schemas.microsoft.com/office/drawing/2014/main" id="{ACE196EC-E4F6-4445-A705-2566DB787D4B}"/>
              </a:ext>
            </a:extLst>
          </p:cNvPr>
          <p:cNvSpPr>
            <a:spLocks noGrp="1"/>
          </p:cNvSpPr>
          <p:nvPr>
            <p:ph type="sldNum" sz="quarter" idx="12"/>
          </p:nvPr>
        </p:nvSpPr>
        <p:spPr/>
        <p:txBody>
          <a:bodyPr/>
          <a:lstStyle/>
          <a:p>
            <a:pPr>
              <a:defRPr/>
            </a:pPr>
            <a:fld id="{920AF2D8-10AB-A049-8099-BCC130F93D8A}" type="slidenum">
              <a:rPr lang="en-US" smtClean="0"/>
              <a:pPr>
                <a:defRPr/>
              </a:pPr>
              <a:t>24</a:t>
            </a:fld>
            <a:endParaRPr lang="en-US" dirty="0"/>
          </a:p>
        </p:txBody>
      </p:sp>
    </p:spTree>
  </p:cSld>
  <p:clrMapOvr>
    <a:masterClrMapping/>
  </p:clrMapOvr>
  <p:transition spd="med">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a:t>Authentication</a:t>
            </a:r>
            <a:endParaRPr lang="en-AU" dirty="0"/>
          </a:p>
        </p:txBody>
      </p:sp>
      <p:sp>
        <p:nvSpPr>
          <p:cNvPr id="4" name="Content Placeholder 3"/>
          <p:cNvSpPr>
            <a:spLocks noGrp="1"/>
          </p:cNvSpPr>
          <p:nvPr>
            <p:ph sz="quarter" idx="1"/>
          </p:nvPr>
        </p:nvSpPr>
        <p:spPr/>
        <p:txBody>
          <a:bodyPr>
            <a:normAutofit/>
          </a:bodyPr>
          <a:lstStyle/>
          <a:p>
            <a:pPr eaLnBrk="1" hangingPunct="1">
              <a:defRPr/>
            </a:pPr>
            <a:r>
              <a:rPr lang="en-US" sz="2000" b="1" dirty="0">
                <a:solidFill>
                  <a:schemeClr val="tx2">
                    <a:lumMod val="10000"/>
                  </a:schemeClr>
                </a:solidFill>
              </a:rPr>
              <a:t>Concerned with assuring that a communication is authentic</a:t>
            </a:r>
          </a:p>
          <a:p>
            <a:pPr lvl="1" eaLnBrk="1" hangingPunct="1">
              <a:buClr>
                <a:schemeClr val="bg1"/>
              </a:buClr>
              <a:defRPr/>
            </a:pPr>
            <a:r>
              <a:rPr lang="en-US" dirty="0">
                <a:solidFill>
                  <a:schemeClr val="tx2">
                    <a:lumMod val="10000"/>
                  </a:schemeClr>
                </a:solidFill>
              </a:rPr>
              <a:t>In the case of a single message, assures the recipient that the message is from the source that it claims to be from</a:t>
            </a:r>
          </a:p>
          <a:p>
            <a:pPr lvl="1" eaLnBrk="1" hangingPunct="1">
              <a:buClr>
                <a:schemeClr val="bg1"/>
              </a:buClr>
              <a:defRPr/>
            </a:pPr>
            <a:r>
              <a:rPr lang="en-US" dirty="0">
                <a:solidFill>
                  <a:schemeClr val="tx2">
                    <a:lumMod val="10000"/>
                  </a:schemeClr>
                </a:solidFill>
              </a:rPr>
              <a:t>In the case of ongoing interaction, assures the two entities are authentic and that the connection is not interfered with in such a way that a third party can masquerade as one of the two legitimate parties</a:t>
            </a:r>
          </a:p>
        </p:txBody>
      </p:sp>
      <p:graphicFrame>
        <p:nvGraphicFramePr>
          <p:cNvPr id="5" name="Diagram 4"/>
          <p:cNvGraphicFramePr/>
          <p:nvPr>
            <p:extLst>
              <p:ext uri="{D42A27DB-BD31-4B8C-83A1-F6EECF244321}">
                <p14:modId xmlns:p14="http://schemas.microsoft.com/office/powerpoint/2010/main" val="474574523"/>
              </p:ext>
            </p:extLst>
          </p:nvPr>
        </p:nvGraphicFramePr>
        <p:xfrm>
          <a:off x="1763688" y="4653136"/>
          <a:ext cx="5867400" cy="127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 xmlns:a16="http://schemas.microsoft.com/office/drawing/2014/main" id="{0C2FC1FC-5B6F-456B-BA8F-12C990D493BB}"/>
              </a:ext>
            </a:extLst>
          </p:cNvPr>
          <p:cNvSpPr>
            <a:spLocks noGrp="1"/>
          </p:cNvSpPr>
          <p:nvPr>
            <p:ph type="sldNum" sz="quarter" idx="12"/>
          </p:nvPr>
        </p:nvSpPr>
        <p:spPr/>
        <p:txBody>
          <a:bodyPr/>
          <a:lstStyle/>
          <a:p>
            <a:pPr>
              <a:defRPr/>
            </a:pPr>
            <a:fld id="{85D4D257-4F1A-5B4F-8BE3-C5A8F8A780E1}" type="slidenum">
              <a:rPr lang="en-US" smtClean="0"/>
              <a:pPr>
                <a:defRPr/>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dirty="0"/>
              <a:t>Access Control</a:t>
            </a:r>
          </a:p>
        </p:txBody>
      </p:sp>
      <p:sp>
        <p:nvSpPr>
          <p:cNvPr id="56323" name="Content Placeholder 2"/>
          <p:cNvSpPr>
            <a:spLocks noGrp="1"/>
          </p:cNvSpPr>
          <p:nvPr>
            <p:ph sz="quarter" idx="1"/>
          </p:nvPr>
        </p:nvSpPr>
        <p:spPr>
          <a:xfrm>
            <a:off x="838200" y="2133600"/>
            <a:ext cx="7583488" cy="4297363"/>
          </a:xfrm>
        </p:spPr>
        <p:txBody>
          <a:bodyPr/>
          <a:lstStyle/>
          <a:p>
            <a:pPr eaLnBrk="1" hangingPunct="1"/>
            <a:r>
              <a:rPr lang="en-US" dirty="0">
                <a:solidFill>
                  <a:schemeClr val="tx2">
                    <a:lumMod val="10000"/>
                  </a:schemeClr>
                </a:solidFill>
              </a:rPr>
              <a:t>The ability to limit and control the access to host systems and applications via communications links</a:t>
            </a:r>
          </a:p>
          <a:p>
            <a:pPr eaLnBrk="1" hangingPunct="1"/>
            <a:r>
              <a:rPr lang="en-US" dirty="0">
                <a:solidFill>
                  <a:schemeClr val="tx2">
                    <a:lumMod val="10000"/>
                  </a:schemeClr>
                </a:solidFill>
              </a:rPr>
              <a:t>To achieve this, each entity trying to gain access must first be indentified, or authenticated, so that access rights can be tailored to the individual</a:t>
            </a:r>
          </a:p>
        </p:txBody>
      </p:sp>
      <p:pic>
        <p:nvPicPr>
          <p:cNvPr id="4" name="Picture 3"/>
          <p:cNvPicPr>
            <a:picLocks noChangeAspect="1"/>
          </p:cNvPicPr>
          <p:nvPr/>
        </p:nvPicPr>
        <p:blipFill>
          <a:blip r:embed="rId3"/>
          <a:stretch>
            <a:fillRect/>
          </a:stretch>
        </p:blipFill>
        <p:spPr>
          <a:xfrm>
            <a:off x="6629400" y="4724400"/>
            <a:ext cx="1778000" cy="1752600"/>
          </a:xfrm>
          <a:prstGeom prst="rect">
            <a:avLst/>
          </a:prstGeom>
        </p:spPr>
      </p:pic>
      <p:sp>
        <p:nvSpPr>
          <p:cNvPr id="3" name="Slide Number Placeholder 2">
            <a:extLst>
              <a:ext uri="{FF2B5EF4-FFF2-40B4-BE49-F238E27FC236}">
                <a16:creationId xmlns="" xmlns:a16="http://schemas.microsoft.com/office/drawing/2014/main" id="{528C5995-2367-4A5A-BB4C-6E698F779BBE}"/>
              </a:ext>
            </a:extLst>
          </p:cNvPr>
          <p:cNvSpPr>
            <a:spLocks noGrp="1"/>
          </p:cNvSpPr>
          <p:nvPr>
            <p:ph type="sldNum" sz="quarter" idx="12"/>
          </p:nvPr>
        </p:nvSpPr>
        <p:spPr/>
        <p:txBody>
          <a:bodyPr/>
          <a:lstStyle/>
          <a:p>
            <a:pPr>
              <a:defRPr/>
            </a:pPr>
            <a:fld id="{85D4D257-4F1A-5B4F-8BE3-C5A8F8A780E1}" type="slidenum">
              <a:rPr lang="en-US" smtClean="0"/>
              <a:pPr>
                <a:defRPr/>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dirty="0"/>
              <a:t>Data Confidentiality</a:t>
            </a:r>
          </a:p>
        </p:txBody>
      </p:sp>
      <p:sp>
        <p:nvSpPr>
          <p:cNvPr id="3" name="Content Placeholder 2"/>
          <p:cNvSpPr>
            <a:spLocks noGrp="1"/>
          </p:cNvSpPr>
          <p:nvPr>
            <p:ph sz="quarter" idx="1"/>
          </p:nvPr>
        </p:nvSpPr>
        <p:spPr>
          <a:xfrm>
            <a:off x="533400" y="1762125"/>
            <a:ext cx="8153400" cy="4791075"/>
          </a:xfrm>
        </p:spPr>
        <p:txBody>
          <a:bodyPr>
            <a:normAutofit/>
          </a:bodyPr>
          <a:lstStyle/>
          <a:p>
            <a:pPr eaLnBrk="1" hangingPunct="1">
              <a:defRPr/>
            </a:pPr>
            <a:r>
              <a:rPr lang="en-US" dirty="0">
                <a:solidFill>
                  <a:schemeClr val="tx2">
                    <a:lumMod val="10000"/>
                  </a:schemeClr>
                </a:solidFill>
              </a:rPr>
              <a:t>The protection of transmitted data from passive attacks</a:t>
            </a:r>
          </a:p>
          <a:p>
            <a:pPr lvl="1" eaLnBrk="1" hangingPunct="1">
              <a:buClr>
                <a:schemeClr val="bg1"/>
              </a:buClr>
              <a:defRPr/>
            </a:pPr>
            <a:r>
              <a:rPr lang="en-US" dirty="0">
                <a:solidFill>
                  <a:schemeClr val="tx2">
                    <a:lumMod val="10000"/>
                  </a:schemeClr>
                </a:solidFill>
              </a:rPr>
              <a:t>Broadest service protects all user data transmitted between two users over a period of time</a:t>
            </a:r>
          </a:p>
          <a:p>
            <a:pPr lvl="1" eaLnBrk="1" hangingPunct="1">
              <a:buClr>
                <a:schemeClr val="bg1"/>
              </a:buClr>
              <a:defRPr/>
            </a:pPr>
            <a:r>
              <a:rPr lang="en-US" dirty="0">
                <a:solidFill>
                  <a:schemeClr val="tx2">
                    <a:lumMod val="10000"/>
                  </a:schemeClr>
                </a:solidFill>
              </a:rPr>
              <a:t>Narrower forms of service include the protection of a single message or even specific fields within a message</a:t>
            </a:r>
          </a:p>
          <a:p>
            <a:pPr eaLnBrk="1" hangingPunct="1">
              <a:defRPr/>
            </a:pPr>
            <a:r>
              <a:rPr lang="en-US" dirty="0">
                <a:solidFill>
                  <a:schemeClr val="tx2">
                    <a:lumMod val="10000"/>
                  </a:schemeClr>
                </a:solidFill>
              </a:rPr>
              <a:t>The protection of traffic flow from analysis</a:t>
            </a:r>
          </a:p>
          <a:p>
            <a:pPr lvl="1" eaLnBrk="1" hangingPunct="1">
              <a:buClr>
                <a:schemeClr val="bg1"/>
              </a:buClr>
              <a:defRPr/>
            </a:pPr>
            <a:r>
              <a:rPr lang="en-US" dirty="0">
                <a:solidFill>
                  <a:schemeClr val="tx2">
                    <a:lumMod val="10000"/>
                  </a:schemeClr>
                </a:solidFill>
              </a:rPr>
              <a:t>This requires that an attacker not be able to observe the source and destination, frequency, length, or other characteristics of the traffic on a communications facility</a:t>
            </a:r>
          </a:p>
        </p:txBody>
      </p:sp>
      <p:pic>
        <p:nvPicPr>
          <p:cNvPr id="4" name="Picture 3"/>
          <p:cNvPicPr>
            <a:picLocks noChangeAspect="1"/>
          </p:cNvPicPr>
          <p:nvPr/>
        </p:nvPicPr>
        <p:blipFill>
          <a:blip r:embed="rId3"/>
          <a:stretch>
            <a:fillRect/>
          </a:stretch>
        </p:blipFill>
        <p:spPr>
          <a:xfrm rot="1787509">
            <a:off x="7224884" y="5401523"/>
            <a:ext cx="932504" cy="1307249"/>
          </a:xfrm>
          <a:prstGeom prst="rect">
            <a:avLst/>
          </a:prstGeom>
        </p:spPr>
      </p:pic>
      <p:sp>
        <p:nvSpPr>
          <p:cNvPr id="5" name="Slide Number Placeholder 4">
            <a:extLst>
              <a:ext uri="{FF2B5EF4-FFF2-40B4-BE49-F238E27FC236}">
                <a16:creationId xmlns="" xmlns:a16="http://schemas.microsoft.com/office/drawing/2014/main" id="{04E35570-5B04-4DC0-97E8-EFD75A47D4C2}"/>
              </a:ext>
            </a:extLst>
          </p:cNvPr>
          <p:cNvSpPr>
            <a:spLocks noGrp="1"/>
          </p:cNvSpPr>
          <p:nvPr>
            <p:ph type="sldNum" sz="quarter" idx="12"/>
          </p:nvPr>
        </p:nvSpPr>
        <p:spPr/>
        <p:txBody>
          <a:bodyPr/>
          <a:lstStyle/>
          <a:p>
            <a:pPr>
              <a:defRPr/>
            </a:pPr>
            <a:fld id="{85D4D257-4F1A-5B4F-8BE3-C5A8F8A780E1}" type="slidenum">
              <a:rPr lang="en-US" smtClean="0"/>
              <a:pPr>
                <a:defRPr/>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dirty="0"/>
              <a:t>Data Integrity</a:t>
            </a:r>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2375761635"/>
              </p:ext>
            </p:extLst>
          </p:nvPr>
        </p:nvGraphicFramePr>
        <p:xfrm>
          <a:off x="1043608" y="1745372"/>
          <a:ext cx="6630888" cy="4060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 xmlns:a16="http://schemas.microsoft.com/office/drawing/2014/main" id="{0E151671-8B47-455E-9969-34EDB2D75E19}"/>
              </a:ext>
            </a:extLst>
          </p:cNvPr>
          <p:cNvSpPr>
            <a:spLocks noGrp="1"/>
          </p:cNvSpPr>
          <p:nvPr>
            <p:ph type="sldNum" sz="quarter" idx="12"/>
          </p:nvPr>
        </p:nvSpPr>
        <p:spPr/>
        <p:txBody>
          <a:bodyPr/>
          <a:lstStyle/>
          <a:p>
            <a:pPr>
              <a:defRPr/>
            </a:pPr>
            <a:fld id="{85D4D257-4F1A-5B4F-8BE3-C5A8F8A780E1}" type="slidenum">
              <a:rPr lang="en-US" smtClean="0"/>
              <a:pPr>
                <a:defRPr/>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B0B0B8-2770-4348-977A-A83159C71FEE}"/>
              </a:ext>
            </a:extLst>
          </p:cNvPr>
          <p:cNvSpPr>
            <a:spLocks noGrp="1"/>
          </p:cNvSpPr>
          <p:nvPr>
            <p:ph type="title"/>
          </p:nvPr>
        </p:nvSpPr>
        <p:spPr/>
        <p:txBody>
          <a:bodyPr>
            <a:normAutofit fontScale="90000"/>
          </a:bodyPr>
          <a:lstStyle/>
          <a:p>
            <a:r>
              <a:rPr lang="en-US" dirty="0"/>
              <a:t>Connection-oriented integrity service </a:t>
            </a:r>
            <a:r>
              <a:rPr lang="ar-SA" dirty="0"/>
              <a:t/>
            </a:r>
            <a:br>
              <a:rPr lang="ar-SA" dirty="0"/>
            </a:br>
            <a:endParaRPr lang="ar-SA" dirty="0"/>
          </a:p>
        </p:txBody>
      </p:sp>
      <p:sp>
        <p:nvSpPr>
          <p:cNvPr id="4" name="Slide Number Placeholder 3">
            <a:extLst>
              <a:ext uri="{FF2B5EF4-FFF2-40B4-BE49-F238E27FC236}">
                <a16:creationId xmlns="" xmlns:a16="http://schemas.microsoft.com/office/drawing/2014/main" id="{1593FC00-BE1D-4F36-90DD-E4DFC0722BD6}"/>
              </a:ext>
            </a:extLst>
          </p:cNvPr>
          <p:cNvSpPr>
            <a:spLocks noGrp="1"/>
          </p:cNvSpPr>
          <p:nvPr>
            <p:ph type="sldNum" sz="quarter" idx="12"/>
          </p:nvPr>
        </p:nvSpPr>
        <p:spPr/>
        <p:txBody>
          <a:bodyPr/>
          <a:lstStyle/>
          <a:p>
            <a:pPr>
              <a:defRPr/>
            </a:pPr>
            <a:fld id="{85D4D257-4F1A-5B4F-8BE3-C5A8F8A780E1}" type="slidenum">
              <a:rPr lang="en-US" smtClean="0"/>
              <a:pPr>
                <a:defRPr/>
              </a:pPr>
              <a:t>29</a:t>
            </a:fld>
            <a:endParaRPr lang="en-US" dirty="0"/>
          </a:p>
        </p:txBody>
      </p:sp>
      <p:pic>
        <p:nvPicPr>
          <p:cNvPr id="7" name="Content Placeholder 6">
            <a:extLst>
              <a:ext uri="{FF2B5EF4-FFF2-40B4-BE49-F238E27FC236}">
                <a16:creationId xmlns="" xmlns:a16="http://schemas.microsoft.com/office/drawing/2014/main" id="{1AE8986A-BA59-4495-BD40-5461D819B47F}"/>
              </a:ext>
            </a:extLst>
          </p:cNvPr>
          <p:cNvPicPr>
            <a:picLocks noGrp="1" noChangeAspect="1"/>
          </p:cNvPicPr>
          <p:nvPr>
            <p:ph sz="quarter" idx="1"/>
          </p:nvPr>
        </p:nvPicPr>
        <p:blipFill>
          <a:blip r:embed="rId2"/>
          <a:stretch>
            <a:fillRect/>
          </a:stretch>
        </p:blipFill>
        <p:spPr>
          <a:xfrm>
            <a:off x="1151620" y="838126"/>
            <a:ext cx="6840760" cy="5130570"/>
          </a:xfrm>
        </p:spPr>
      </p:pic>
    </p:spTree>
    <p:extLst>
      <p:ext uri="{BB962C8B-B14F-4D97-AF65-F5344CB8AC3E}">
        <p14:creationId xmlns:p14="http://schemas.microsoft.com/office/powerpoint/2010/main" val="2607545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1</a:t>
            </a:r>
          </a:p>
        </p:txBody>
      </p:sp>
      <p:sp>
        <p:nvSpPr>
          <p:cNvPr id="19459" name="Subtitle 13"/>
          <p:cNvSpPr>
            <a:spLocks noGrp="1"/>
          </p:cNvSpPr>
          <p:nvPr>
            <p:ph type="subTitle" idx="1"/>
          </p:nvPr>
        </p:nvSpPr>
        <p:spPr/>
        <p:txBody>
          <a:bodyPr>
            <a:normAutofit/>
          </a:bodyPr>
          <a:lstStyle/>
          <a:p>
            <a:pPr eaLnBrk="1" hangingPunct="1"/>
            <a:r>
              <a:rPr lang="en-US" sz="3600" dirty="0">
                <a:solidFill>
                  <a:schemeClr val="tx2">
                    <a:lumMod val="10000"/>
                  </a:schemeClr>
                </a:solidFill>
              </a:rPr>
              <a:t>Introduction</a:t>
            </a:r>
          </a:p>
        </p:txBody>
      </p:sp>
      <p:sp>
        <p:nvSpPr>
          <p:cNvPr id="2" name="Slide Number Placeholder 1">
            <a:extLst>
              <a:ext uri="{FF2B5EF4-FFF2-40B4-BE49-F238E27FC236}">
                <a16:creationId xmlns="" xmlns:a16="http://schemas.microsoft.com/office/drawing/2014/main" id="{9D0CB7F7-40C4-41A0-AE57-F0491B3FDB6D}"/>
              </a:ext>
            </a:extLst>
          </p:cNvPr>
          <p:cNvSpPr>
            <a:spLocks noGrp="1"/>
          </p:cNvSpPr>
          <p:nvPr>
            <p:ph type="sldNum" sz="quarter" idx="12"/>
          </p:nvPr>
        </p:nvSpPr>
        <p:spPr/>
        <p:txBody>
          <a:bodyPr/>
          <a:lstStyle/>
          <a:p>
            <a:fld id="{DB0E4600-0381-4CF3-88F2-7ED7D2E3F9C8}"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6C26B9-8543-4BF6-B171-26406589C050}"/>
              </a:ext>
            </a:extLst>
          </p:cNvPr>
          <p:cNvSpPr>
            <a:spLocks noGrp="1"/>
          </p:cNvSpPr>
          <p:nvPr>
            <p:ph type="title"/>
          </p:nvPr>
        </p:nvSpPr>
        <p:spPr/>
        <p:txBody>
          <a:bodyPr/>
          <a:lstStyle/>
          <a:p>
            <a:pPr lvl="0" rtl="1"/>
            <a:r>
              <a:rPr lang="en-US" dirty="0"/>
              <a:t>A connectionless integrity service </a:t>
            </a:r>
            <a:endParaRPr lang="ar-SA" dirty="0"/>
          </a:p>
        </p:txBody>
      </p:sp>
      <p:sp>
        <p:nvSpPr>
          <p:cNvPr id="4" name="Slide Number Placeholder 3">
            <a:extLst>
              <a:ext uri="{FF2B5EF4-FFF2-40B4-BE49-F238E27FC236}">
                <a16:creationId xmlns="" xmlns:a16="http://schemas.microsoft.com/office/drawing/2014/main" id="{91857636-E4A1-424F-BF54-B5F7F2818718}"/>
              </a:ext>
            </a:extLst>
          </p:cNvPr>
          <p:cNvSpPr>
            <a:spLocks noGrp="1"/>
          </p:cNvSpPr>
          <p:nvPr>
            <p:ph type="sldNum" sz="quarter" idx="12"/>
          </p:nvPr>
        </p:nvSpPr>
        <p:spPr/>
        <p:txBody>
          <a:bodyPr/>
          <a:lstStyle/>
          <a:p>
            <a:pPr>
              <a:defRPr/>
            </a:pPr>
            <a:fld id="{85D4D257-4F1A-5B4F-8BE3-C5A8F8A780E1}" type="slidenum">
              <a:rPr lang="en-US" smtClean="0"/>
              <a:pPr>
                <a:defRPr/>
              </a:pPr>
              <a:t>30</a:t>
            </a:fld>
            <a:endParaRPr lang="en-US" dirty="0"/>
          </a:p>
        </p:txBody>
      </p:sp>
      <p:pic>
        <p:nvPicPr>
          <p:cNvPr id="7" name="Content Placeholder 6">
            <a:extLst>
              <a:ext uri="{FF2B5EF4-FFF2-40B4-BE49-F238E27FC236}">
                <a16:creationId xmlns="" xmlns:a16="http://schemas.microsoft.com/office/drawing/2014/main" id="{CA4CD755-FD92-4C6D-BFC4-7A5F57C3114A}"/>
              </a:ext>
            </a:extLst>
          </p:cNvPr>
          <p:cNvPicPr>
            <a:picLocks noGrp="1" noChangeAspect="1"/>
          </p:cNvPicPr>
          <p:nvPr>
            <p:ph sz="quarter" idx="1"/>
          </p:nvPr>
        </p:nvPicPr>
        <p:blipFill>
          <a:blip r:embed="rId2"/>
          <a:stretch>
            <a:fillRect/>
          </a:stretch>
        </p:blipFill>
        <p:spPr>
          <a:xfrm>
            <a:off x="1259632" y="1508919"/>
            <a:ext cx="6804992" cy="4572000"/>
          </a:xfrm>
        </p:spPr>
      </p:pic>
    </p:spTree>
    <p:extLst>
      <p:ext uri="{BB962C8B-B14F-4D97-AF65-F5344CB8AC3E}">
        <p14:creationId xmlns:p14="http://schemas.microsoft.com/office/powerpoint/2010/main" val="25288126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dirty="0"/>
              <a:t>Nonrepudiation </a:t>
            </a:r>
          </a:p>
        </p:txBody>
      </p:sp>
      <p:sp>
        <p:nvSpPr>
          <p:cNvPr id="62467" name="Content Placeholder 2"/>
          <p:cNvSpPr>
            <a:spLocks noGrp="1"/>
          </p:cNvSpPr>
          <p:nvPr>
            <p:ph sz="quarter" idx="1"/>
          </p:nvPr>
        </p:nvSpPr>
        <p:spPr/>
        <p:txBody>
          <a:bodyPr/>
          <a:lstStyle/>
          <a:p>
            <a:pPr eaLnBrk="1" hangingPunct="1"/>
            <a:r>
              <a:rPr lang="en-US" dirty="0">
                <a:solidFill>
                  <a:schemeClr val="tx2">
                    <a:lumMod val="10000"/>
                  </a:schemeClr>
                </a:solidFill>
              </a:rPr>
              <a:t>Prevents either sender or receiver from denying a transmitted message</a:t>
            </a:r>
          </a:p>
          <a:p>
            <a:pPr eaLnBrk="1" hangingPunct="1"/>
            <a:r>
              <a:rPr lang="en-US" dirty="0">
                <a:solidFill>
                  <a:schemeClr val="tx2">
                    <a:lumMod val="10000"/>
                  </a:schemeClr>
                </a:solidFill>
              </a:rPr>
              <a:t>When a message is sent, the receiver can prove that the alleged sender in fact sent the message</a:t>
            </a:r>
          </a:p>
          <a:p>
            <a:pPr eaLnBrk="1" hangingPunct="1"/>
            <a:r>
              <a:rPr lang="en-US" dirty="0">
                <a:solidFill>
                  <a:schemeClr val="tx2">
                    <a:lumMod val="10000"/>
                  </a:schemeClr>
                </a:solidFill>
              </a:rPr>
              <a:t>When a message is received, the sender can prove that the alleged receiver in fact received the message</a:t>
            </a:r>
          </a:p>
        </p:txBody>
      </p:sp>
      <p:pic>
        <p:nvPicPr>
          <p:cNvPr id="4" name="Picture 3"/>
          <p:cNvPicPr>
            <a:picLocks noChangeAspect="1"/>
          </p:cNvPicPr>
          <p:nvPr/>
        </p:nvPicPr>
        <p:blipFill>
          <a:blip r:embed="rId3">
            <a:duotone>
              <a:prstClr val="black"/>
              <a:schemeClr val="accent3">
                <a:tint val="45000"/>
                <a:satMod val="400000"/>
              </a:schemeClr>
            </a:duotone>
            <a:lum/>
            <a:alphaModFix/>
          </a:blip>
          <a:stretch>
            <a:fillRect/>
          </a:stretch>
        </p:blipFill>
        <p:spPr>
          <a:xfrm>
            <a:off x="3733800" y="4953000"/>
            <a:ext cx="1676400" cy="1676400"/>
          </a:xfrm>
          <a:prstGeom prst="rect">
            <a:avLst/>
          </a:prstGeom>
          <a:solidFill>
            <a:schemeClr val="tx2"/>
          </a:solidFill>
        </p:spPr>
      </p:pic>
      <p:sp>
        <p:nvSpPr>
          <p:cNvPr id="3" name="Slide Number Placeholder 2">
            <a:extLst>
              <a:ext uri="{FF2B5EF4-FFF2-40B4-BE49-F238E27FC236}">
                <a16:creationId xmlns="" xmlns:a16="http://schemas.microsoft.com/office/drawing/2014/main" id="{32C8E215-6A98-4D4A-9C28-3D2175A17F99}"/>
              </a:ext>
            </a:extLst>
          </p:cNvPr>
          <p:cNvSpPr>
            <a:spLocks noGrp="1"/>
          </p:cNvSpPr>
          <p:nvPr>
            <p:ph type="sldNum" sz="quarter" idx="12"/>
          </p:nvPr>
        </p:nvSpPr>
        <p:spPr/>
        <p:txBody>
          <a:bodyPr/>
          <a:lstStyle/>
          <a:p>
            <a:pPr>
              <a:defRPr/>
            </a:pPr>
            <a:fld id="{85D4D257-4F1A-5B4F-8BE3-C5A8F8A780E1}" type="slidenum">
              <a:rPr lang="en-US" smtClean="0"/>
              <a:pPr>
                <a:defRPr/>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service</a:t>
            </a:r>
          </a:p>
        </p:txBody>
      </p:sp>
      <p:sp>
        <p:nvSpPr>
          <p:cNvPr id="3" name="Content Placeholder 2"/>
          <p:cNvSpPr>
            <a:spLocks noGrp="1"/>
          </p:cNvSpPr>
          <p:nvPr>
            <p:ph sz="quarter" idx="1"/>
          </p:nvPr>
        </p:nvSpPr>
        <p:spPr/>
        <p:txBody>
          <a:bodyPr>
            <a:normAutofit/>
          </a:bodyPr>
          <a:lstStyle/>
          <a:p>
            <a:r>
              <a:rPr lang="en-US" dirty="0">
                <a:solidFill>
                  <a:schemeClr val="tx2">
                    <a:lumMod val="10000"/>
                  </a:schemeClr>
                </a:solidFill>
              </a:rPr>
              <a:t>Availability </a:t>
            </a:r>
          </a:p>
          <a:p>
            <a:pPr lvl="1">
              <a:buClr>
                <a:schemeClr val="bg1"/>
              </a:buClr>
            </a:pPr>
            <a:r>
              <a:rPr lang="en-US" dirty="0">
                <a:solidFill>
                  <a:schemeClr val="tx2">
                    <a:lumMod val="10000"/>
                  </a:schemeClr>
                </a:solidFill>
              </a:rPr>
              <a:t>The property of a system or a system resource being accessible and usable upon demand by an authorized system entity, according to performance specifications for the system</a:t>
            </a:r>
          </a:p>
          <a:p>
            <a:r>
              <a:rPr lang="en-US" sz="2400" dirty="0">
                <a:solidFill>
                  <a:schemeClr val="tx2">
                    <a:lumMod val="10000"/>
                  </a:schemeClr>
                </a:solidFill>
              </a:rPr>
              <a:t>Availability service</a:t>
            </a:r>
          </a:p>
          <a:p>
            <a:pPr lvl="1">
              <a:buClr>
                <a:schemeClr val="bg1"/>
              </a:buClr>
            </a:pPr>
            <a:r>
              <a:rPr lang="en-US" dirty="0">
                <a:solidFill>
                  <a:schemeClr val="tx2">
                    <a:lumMod val="10000"/>
                  </a:schemeClr>
                </a:solidFill>
              </a:rPr>
              <a:t>One that protects a system to ensure its availability</a:t>
            </a:r>
          </a:p>
          <a:p>
            <a:pPr lvl="1">
              <a:buClr>
                <a:schemeClr val="bg1"/>
              </a:buClr>
            </a:pPr>
            <a:r>
              <a:rPr lang="en-US" dirty="0">
                <a:solidFill>
                  <a:schemeClr val="tx2">
                    <a:lumMod val="10000"/>
                  </a:schemeClr>
                </a:solidFill>
              </a:rPr>
              <a:t>Addresses the security concerns raised by denial-of-service attacks</a:t>
            </a:r>
          </a:p>
          <a:p>
            <a:pPr lvl="1">
              <a:buClr>
                <a:schemeClr val="bg1"/>
              </a:buClr>
            </a:pPr>
            <a:r>
              <a:rPr lang="en-US" dirty="0">
                <a:solidFill>
                  <a:schemeClr val="tx2">
                    <a:lumMod val="10000"/>
                  </a:schemeClr>
                </a:solidFill>
              </a:rPr>
              <a:t>Depends on proper management and control of system resources</a:t>
            </a:r>
          </a:p>
        </p:txBody>
      </p:sp>
      <p:sp>
        <p:nvSpPr>
          <p:cNvPr id="5" name="Slide Number Placeholder 4">
            <a:extLst>
              <a:ext uri="{FF2B5EF4-FFF2-40B4-BE49-F238E27FC236}">
                <a16:creationId xmlns="" xmlns:a16="http://schemas.microsoft.com/office/drawing/2014/main" id="{257C9604-5004-4BA0-90A0-AA8635AD07C1}"/>
              </a:ext>
            </a:extLst>
          </p:cNvPr>
          <p:cNvSpPr>
            <a:spLocks noGrp="1"/>
          </p:cNvSpPr>
          <p:nvPr>
            <p:ph type="sldNum" sz="quarter" idx="12"/>
          </p:nvPr>
        </p:nvSpPr>
        <p:spPr/>
        <p:txBody>
          <a:bodyPr/>
          <a:lstStyle/>
          <a:p>
            <a:pPr>
              <a:defRPr/>
            </a:pPr>
            <a:fld id="{85D4D257-4F1A-5B4F-8BE3-C5A8F8A780E1}" type="slidenum">
              <a:rPr lang="en-US" smtClean="0"/>
              <a:pPr>
                <a:defRPr/>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4"/>
          <p:cNvPicPr>
            <a:picLocks noChangeAspect="1"/>
          </p:cNvPicPr>
          <p:nvPr/>
        </p:nvPicPr>
        <p:blipFill>
          <a:blip r:embed="rId3"/>
          <a:srcRect t="-1222" b="1222"/>
          <a:stretch>
            <a:fillRect/>
          </a:stretch>
        </p:blipFill>
        <p:spPr bwMode="auto">
          <a:xfrm>
            <a:off x="322102" y="332655"/>
            <a:ext cx="4609937" cy="5667829"/>
          </a:xfrm>
          <a:prstGeom prst="rect">
            <a:avLst/>
          </a:prstGeom>
          <a:noFill/>
          <a:ln w="9525">
            <a:noFill/>
            <a:miter lim="800000"/>
            <a:headEnd/>
            <a:tailEnd/>
          </a:ln>
        </p:spPr>
      </p:pic>
      <p:sp>
        <p:nvSpPr>
          <p:cNvPr id="7" name="Rectangle 6"/>
          <p:cNvSpPr/>
          <p:nvPr/>
        </p:nvSpPr>
        <p:spPr>
          <a:xfrm>
            <a:off x="5867400" y="990600"/>
            <a:ext cx="3124200" cy="5324475"/>
          </a:xfrm>
          <a:prstGeom prst="rect">
            <a:avLst/>
          </a:prstGeom>
        </p:spPr>
        <p:txBody>
          <a:bodyPr>
            <a:spAutoFit/>
          </a:bodyPr>
          <a:lstStyle/>
          <a:p>
            <a:pPr algn="ctr">
              <a:defRPr/>
            </a:pPr>
            <a:r>
              <a:rPr lang="en-US" sz="4000" dirty="0">
                <a:solidFill>
                  <a:schemeClr val="tx2"/>
                </a:solidFill>
                <a:latin typeface="+mn-lt"/>
                <a:ea typeface="ＭＳ Ｐゴシック" pitchFamily="-1" charset="-128"/>
                <a:cs typeface="ＭＳ Ｐゴシック" pitchFamily="-1" charset="-128"/>
              </a:rPr>
              <a:t>Table 1.3</a:t>
            </a:r>
          </a:p>
          <a:p>
            <a:pPr algn="ctr">
              <a:defRPr/>
            </a:pPr>
            <a:r>
              <a:rPr lang="en-US" sz="4000" dirty="0">
                <a:solidFill>
                  <a:schemeClr val="tx2"/>
                </a:solidFill>
                <a:latin typeface="+mn-lt"/>
                <a:ea typeface="ＭＳ Ｐゴシック" pitchFamily="-1" charset="-128"/>
                <a:cs typeface="ＭＳ Ｐゴシック" pitchFamily="-1" charset="-128"/>
              </a:rPr>
              <a:t>   </a:t>
            </a:r>
          </a:p>
          <a:p>
            <a:pPr algn="ctr">
              <a:defRPr/>
            </a:pPr>
            <a:r>
              <a:rPr lang="en-US" sz="3600" dirty="0">
                <a:solidFill>
                  <a:schemeClr val="tx2"/>
                </a:solidFill>
                <a:latin typeface="+mn-lt"/>
                <a:ea typeface="ＭＳ Ｐゴシック" pitchFamily="-1" charset="-128"/>
                <a:cs typeface="ＭＳ Ｐゴシック" pitchFamily="-1" charset="-128"/>
              </a:rPr>
              <a:t>Security Mechanisms </a:t>
            </a:r>
          </a:p>
          <a:p>
            <a:pPr algn="ctr">
              <a:defRPr/>
            </a:pPr>
            <a:r>
              <a:rPr lang="en-US" sz="3600" dirty="0">
                <a:solidFill>
                  <a:schemeClr val="tx2"/>
                </a:solidFill>
                <a:latin typeface="+mn-lt"/>
                <a:ea typeface="ＭＳ Ｐゴシック" pitchFamily="-1" charset="-128"/>
                <a:cs typeface="ＭＳ Ｐゴシック" pitchFamily="-1" charset="-128"/>
              </a:rPr>
              <a:t>(X.800) </a:t>
            </a: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r>
              <a:rPr lang="en-US" sz="2000" dirty="0">
                <a:solidFill>
                  <a:schemeClr val="tx2"/>
                </a:solidFill>
                <a:latin typeface="+mn-lt"/>
                <a:ea typeface="ＭＳ Ｐゴシック" pitchFamily="-1" charset="-128"/>
                <a:cs typeface="ＭＳ Ｐゴシック" pitchFamily="-1" charset="-128"/>
              </a:rPr>
              <a:t>(This table is found on page 15 in the textbook)</a:t>
            </a:r>
          </a:p>
        </p:txBody>
      </p:sp>
      <p:sp>
        <p:nvSpPr>
          <p:cNvPr id="3" name="Slide Number Placeholder 2">
            <a:extLst>
              <a:ext uri="{FF2B5EF4-FFF2-40B4-BE49-F238E27FC236}">
                <a16:creationId xmlns="" xmlns:a16="http://schemas.microsoft.com/office/drawing/2014/main" id="{E0EAE62C-63C3-4471-BD8A-5E6131F0CA28}"/>
              </a:ext>
            </a:extLst>
          </p:cNvPr>
          <p:cNvSpPr>
            <a:spLocks noGrp="1"/>
          </p:cNvSpPr>
          <p:nvPr>
            <p:ph type="sldNum" sz="quarter" idx="12"/>
          </p:nvPr>
        </p:nvSpPr>
        <p:spPr/>
        <p:txBody>
          <a:bodyPr/>
          <a:lstStyle/>
          <a:p>
            <a:pPr>
              <a:defRPr/>
            </a:pPr>
            <a:fld id="{920AF2D8-10AB-A049-8099-BCC130F93D8A}" type="slidenum">
              <a:rPr lang="en-US" smtClean="0"/>
              <a:pPr>
                <a:defRPr/>
              </a:pPr>
              <a:t>33</a:t>
            </a:fld>
            <a:endParaRPr lang="en-US" dirty="0"/>
          </a:p>
        </p:txBody>
      </p:sp>
    </p:spTree>
  </p:cSld>
  <p:clrMapOvr>
    <a:masterClrMapping/>
  </p:clrMapOvr>
  <p:transition spd="med">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rtlCol="0">
            <a:normAutofit/>
          </a:bodyPr>
          <a:lstStyle/>
          <a:p>
            <a:pPr eaLnBrk="1" fontAlgn="auto" hangingPunct="1">
              <a:spcAft>
                <a:spcPts val="0"/>
              </a:spcAft>
              <a:defRPr/>
            </a:pPr>
            <a:r>
              <a:rPr lang="en-US" dirty="0">
                <a:ea typeface="ＭＳ Ｐゴシック" pitchFamily="-107" charset="-128"/>
                <a:cs typeface="ＭＳ Ｐゴシック" pitchFamily="-107" charset="-128"/>
              </a:rPr>
              <a:t>Model for Network Security</a:t>
            </a:r>
            <a:endParaRPr lang="en-AU" dirty="0">
              <a:ea typeface="ＭＳ Ｐゴシック" pitchFamily="-107" charset="-128"/>
              <a:cs typeface="ＭＳ Ｐゴシック" pitchFamily="-107" charset="-128"/>
            </a:endParaRPr>
          </a:p>
        </p:txBody>
      </p:sp>
      <p:pic>
        <p:nvPicPr>
          <p:cNvPr id="70659" name="Picture 3" descr="f2.pdf"/>
          <p:cNvPicPr>
            <a:picLocks noChangeAspect="1"/>
          </p:cNvPicPr>
          <p:nvPr/>
        </p:nvPicPr>
        <p:blipFill>
          <a:blip r:embed="rId3"/>
          <a:srcRect t="12941" r="2727" b="11765"/>
          <a:stretch>
            <a:fillRect/>
          </a:stretch>
        </p:blipFill>
        <p:spPr bwMode="auto">
          <a:xfrm>
            <a:off x="914400" y="1628800"/>
            <a:ext cx="6948264" cy="4156637"/>
          </a:xfrm>
          <a:prstGeom prst="rect">
            <a:avLst/>
          </a:prstGeom>
          <a:noFill/>
          <a:ln w="9525">
            <a:noFill/>
            <a:miter lim="800000"/>
            <a:headEnd/>
            <a:tailEnd/>
          </a:ln>
        </p:spPr>
      </p:pic>
      <p:sp>
        <p:nvSpPr>
          <p:cNvPr id="3" name="Slide Number Placeholder 2">
            <a:extLst>
              <a:ext uri="{FF2B5EF4-FFF2-40B4-BE49-F238E27FC236}">
                <a16:creationId xmlns="" xmlns:a16="http://schemas.microsoft.com/office/drawing/2014/main" id="{A40220C5-EFAE-46B1-AF91-461DB50B2168}"/>
              </a:ext>
            </a:extLst>
          </p:cNvPr>
          <p:cNvSpPr>
            <a:spLocks noGrp="1"/>
          </p:cNvSpPr>
          <p:nvPr>
            <p:ph type="sldNum" sz="quarter" idx="12"/>
          </p:nvPr>
        </p:nvSpPr>
        <p:spPr/>
        <p:txBody>
          <a:bodyPr/>
          <a:lstStyle/>
          <a:p>
            <a:pPr>
              <a:defRPr/>
            </a:pPr>
            <a:fld id="{85D4D257-4F1A-5B4F-8BE3-C5A8F8A780E1}" type="slidenum">
              <a:rPr lang="en-US" smtClean="0"/>
              <a:pPr>
                <a:defRPr/>
              </a:pPr>
              <a:t>34</a:t>
            </a:fld>
            <a:endParaRPr lang="en-US" dirty="0"/>
          </a:p>
        </p:txBody>
      </p:sp>
    </p:spTree>
  </p:cSld>
  <p:clrMapOvr>
    <a:masterClrMapping/>
  </p:clrMapOvr>
  <p:transition>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a:bodyPr>
          <a:lstStyle/>
          <a:p>
            <a:pPr eaLnBrk="1" hangingPunct="1"/>
            <a:r>
              <a:rPr lang="en-US" dirty="0"/>
              <a:t>Network Access Security Model</a:t>
            </a:r>
          </a:p>
        </p:txBody>
      </p:sp>
      <p:pic>
        <p:nvPicPr>
          <p:cNvPr id="72707" name="Picture 3" descr="f3.pdf"/>
          <p:cNvPicPr>
            <a:picLocks noChangeAspect="1"/>
          </p:cNvPicPr>
          <p:nvPr/>
        </p:nvPicPr>
        <p:blipFill>
          <a:blip r:embed="rId3"/>
          <a:srcRect l="2353" t="28181" r="3529" b="33636"/>
          <a:stretch>
            <a:fillRect/>
          </a:stretch>
        </p:blipFill>
        <p:spPr bwMode="auto">
          <a:xfrm>
            <a:off x="932516" y="1606488"/>
            <a:ext cx="6942903" cy="3645024"/>
          </a:xfrm>
          <a:prstGeom prst="rect">
            <a:avLst/>
          </a:prstGeom>
          <a:noFill/>
          <a:ln w="9525">
            <a:noFill/>
            <a:miter lim="800000"/>
            <a:headEnd/>
            <a:tailEnd/>
          </a:ln>
        </p:spPr>
      </p:pic>
      <p:sp>
        <p:nvSpPr>
          <p:cNvPr id="3" name="Slide Number Placeholder 2">
            <a:extLst>
              <a:ext uri="{FF2B5EF4-FFF2-40B4-BE49-F238E27FC236}">
                <a16:creationId xmlns="" xmlns:a16="http://schemas.microsoft.com/office/drawing/2014/main" id="{569E8D9A-C827-4910-80B0-2B684FE05517}"/>
              </a:ext>
            </a:extLst>
          </p:cNvPr>
          <p:cNvSpPr>
            <a:spLocks noGrp="1"/>
          </p:cNvSpPr>
          <p:nvPr>
            <p:ph type="sldNum" sz="quarter" idx="12"/>
          </p:nvPr>
        </p:nvSpPr>
        <p:spPr/>
        <p:txBody>
          <a:bodyPr/>
          <a:lstStyle/>
          <a:p>
            <a:pPr>
              <a:defRPr/>
            </a:pPr>
            <a:fld id="{85D4D257-4F1A-5B4F-8BE3-C5A8F8A780E1}" type="slidenum">
              <a:rPr lang="en-US" smtClean="0"/>
              <a:pPr>
                <a:defRPr/>
              </a:pPr>
              <a:t>35</a:t>
            </a:fld>
            <a:endParaRPr lang="en-US" dirty="0"/>
          </a:p>
        </p:txBody>
      </p:sp>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eaLnBrk="1" hangingPunct="1"/>
            <a:r>
              <a:rPr lang="en-US" dirty="0"/>
              <a:t>Unwanted Access</a:t>
            </a:r>
          </a:p>
        </p:txBody>
      </p:sp>
      <p:sp>
        <p:nvSpPr>
          <p:cNvPr id="3" name="Content Placeholder 2"/>
          <p:cNvSpPr>
            <a:spLocks noGrp="1"/>
          </p:cNvSpPr>
          <p:nvPr>
            <p:ph sz="quarter" idx="1"/>
          </p:nvPr>
        </p:nvSpPr>
        <p:spPr>
          <a:xfrm>
            <a:off x="228600" y="1524000"/>
            <a:ext cx="4267200" cy="4867275"/>
          </a:xfrm>
        </p:spPr>
        <p:txBody>
          <a:bodyPr>
            <a:normAutofit/>
          </a:bodyPr>
          <a:lstStyle/>
          <a:p>
            <a:pPr eaLnBrk="1" hangingPunct="1">
              <a:defRPr/>
            </a:pPr>
            <a:r>
              <a:rPr lang="en-US" dirty="0">
                <a:solidFill>
                  <a:schemeClr val="tx2">
                    <a:lumMod val="10000"/>
                  </a:schemeClr>
                </a:solidFill>
              </a:rPr>
              <a:t>Placement in a computer system of logic that exploits vulnerabilities in the system and that can affect application programs as well as utility programs</a:t>
            </a:r>
          </a:p>
        </p:txBody>
      </p:sp>
      <p:pic>
        <p:nvPicPr>
          <p:cNvPr id="4" name="Picture 3"/>
          <p:cNvPicPr>
            <a:picLocks noChangeAspect="1"/>
          </p:cNvPicPr>
          <p:nvPr/>
        </p:nvPicPr>
        <p:blipFill>
          <a:blip r:embed="rId3"/>
          <a:stretch>
            <a:fillRect/>
          </a:stretch>
        </p:blipFill>
        <p:spPr>
          <a:xfrm flipH="1">
            <a:off x="808948" y="4160838"/>
            <a:ext cx="1858052" cy="1905000"/>
          </a:xfrm>
          <a:prstGeom prst="rect">
            <a:avLst/>
          </a:prstGeom>
        </p:spPr>
      </p:pic>
      <p:graphicFrame>
        <p:nvGraphicFramePr>
          <p:cNvPr id="5" name="Diagram 4"/>
          <p:cNvGraphicFramePr/>
          <p:nvPr>
            <p:extLst>
              <p:ext uri="{D42A27DB-BD31-4B8C-83A1-F6EECF244321}">
                <p14:modId xmlns:p14="http://schemas.microsoft.com/office/powerpoint/2010/main" val="2033014249"/>
              </p:ext>
            </p:extLst>
          </p:nvPr>
        </p:nvGraphicFramePr>
        <p:xfrm>
          <a:off x="4419600" y="1417638"/>
          <a:ext cx="4267200" cy="38401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a:extLst>
              <a:ext uri="{FF2B5EF4-FFF2-40B4-BE49-F238E27FC236}">
                <a16:creationId xmlns="" xmlns:a16="http://schemas.microsoft.com/office/drawing/2014/main" id="{8865A6E4-E107-4E86-9E4B-8F76468244E9}"/>
              </a:ext>
            </a:extLst>
          </p:cNvPr>
          <p:cNvSpPr>
            <a:spLocks noGrp="1"/>
          </p:cNvSpPr>
          <p:nvPr>
            <p:ph type="sldNum" sz="quarter" idx="12"/>
          </p:nvPr>
        </p:nvSpPr>
        <p:spPr/>
        <p:txBody>
          <a:bodyPr/>
          <a:lstStyle/>
          <a:p>
            <a:pPr>
              <a:defRPr/>
            </a:pPr>
            <a:fld id="{85D4D257-4F1A-5B4F-8BE3-C5A8F8A780E1}" type="slidenum">
              <a:rPr lang="en-US" smtClean="0"/>
              <a:pPr>
                <a:defRPr/>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standards</a:t>
            </a:r>
          </a:p>
        </p:txBody>
      </p:sp>
      <p:sp>
        <p:nvSpPr>
          <p:cNvPr id="5" name="Text Placeholder 4"/>
          <p:cNvSpPr>
            <a:spLocks noGrp="1"/>
          </p:cNvSpPr>
          <p:nvPr>
            <p:ph type="body" idx="1"/>
          </p:nvPr>
        </p:nvSpPr>
        <p:spPr/>
        <p:txBody>
          <a:bodyPr/>
          <a:lstStyle/>
          <a:p>
            <a:r>
              <a:rPr lang="en-US" dirty="0">
                <a:solidFill>
                  <a:schemeClr val="tx2">
                    <a:lumMod val="10000"/>
                  </a:schemeClr>
                </a:solidFill>
              </a:rPr>
              <a:t>NIST</a:t>
            </a:r>
          </a:p>
        </p:txBody>
      </p:sp>
      <p:sp>
        <p:nvSpPr>
          <p:cNvPr id="7" name="Text Placeholder 6"/>
          <p:cNvSpPr>
            <a:spLocks noGrp="1"/>
          </p:cNvSpPr>
          <p:nvPr>
            <p:ph type="body" sz="half" idx="3"/>
          </p:nvPr>
        </p:nvSpPr>
        <p:spPr/>
        <p:txBody>
          <a:bodyPr/>
          <a:lstStyle/>
          <a:p>
            <a:r>
              <a:rPr lang="en-US" dirty="0">
                <a:solidFill>
                  <a:schemeClr val="tx2">
                    <a:lumMod val="10000"/>
                  </a:schemeClr>
                </a:solidFill>
              </a:rPr>
              <a:t>ISOC</a:t>
            </a:r>
          </a:p>
        </p:txBody>
      </p:sp>
      <p:sp>
        <p:nvSpPr>
          <p:cNvPr id="6" name="Content Placeholder 5"/>
          <p:cNvSpPr>
            <a:spLocks noGrp="1"/>
          </p:cNvSpPr>
          <p:nvPr>
            <p:ph sz="half" idx="2"/>
          </p:nvPr>
        </p:nvSpPr>
        <p:spPr>
          <a:xfrm>
            <a:off x="779463" y="2393576"/>
            <a:ext cx="3566160" cy="4007224"/>
          </a:xfrm>
        </p:spPr>
        <p:txBody>
          <a:bodyPr>
            <a:normAutofit/>
          </a:bodyPr>
          <a:lstStyle/>
          <a:p>
            <a:r>
              <a:rPr lang="en-US" sz="1600" dirty="0">
                <a:solidFill>
                  <a:schemeClr val="tx2">
                    <a:lumMod val="10000"/>
                  </a:schemeClr>
                </a:solidFill>
              </a:rPr>
              <a:t>National Institute of Standards and Technology</a:t>
            </a:r>
          </a:p>
          <a:p>
            <a:r>
              <a:rPr lang="en-US" sz="1600" dirty="0">
                <a:solidFill>
                  <a:schemeClr val="tx2">
                    <a:lumMod val="10000"/>
                  </a:schemeClr>
                </a:solidFill>
              </a:rPr>
              <a:t>U.S. federal agency that deals with measurement science, standards, and technology related to U.S. government use and to the promotion of U.S. private-sector innovation</a:t>
            </a:r>
          </a:p>
          <a:p>
            <a:r>
              <a:rPr lang="en-US" sz="1600" dirty="0">
                <a:solidFill>
                  <a:schemeClr val="tx2">
                    <a:lumMod val="10000"/>
                  </a:schemeClr>
                </a:solidFill>
              </a:rPr>
              <a:t>NIST Federal Information Processing Standards (FIPS) and Special Publications (SP) have a worldwide impact</a:t>
            </a:r>
          </a:p>
        </p:txBody>
      </p:sp>
      <p:sp>
        <p:nvSpPr>
          <p:cNvPr id="8" name="Content Placeholder 7"/>
          <p:cNvSpPr>
            <a:spLocks noGrp="1"/>
          </p:cNvSpPr>
          <p:nvPr>
            <p:ph sz="half" idx="4"/>
          </p:nvPr>
        </p:nvSpPr>
        <p:spPr>
          <a:xfrm>
            <a:off x="4800600" y="2393576"/>
            <a:ext cx="3566160" cy="4464424"/>
          </a:xfrm>
        </p:spPr>
        <p:txBody>
          <a:bodyPr>
            <a:normAutofit fontScale="70000" lnSpcReduction="20000"/>
          </a:bodyPr>
          <a:lstStyle/>
          <a:p>
            <a:r>
              <a:rPr lang="en-US" dirty="0">
                <a:solidFill>
                  <a:schemeClr val="tx2">
                    <a:lumMod val="10000"/>
                  </a:schemeClr>
                </a:solidFill>
              </a:rPr>
              <a:t>Internet Society</a:t>
            </a:r>
          </a:p>
          <a:p>
            <a:r>
              <a:rPr lang="en-US" dirty="0">
                <a:solidFill>
                  <a:schemeClr val="tx2">
                    <a:lumMod val="10000"/>
                  </a:schemeClr>
                </a:solidFill>
              </a:rPr>
              <a:t>Professional membership society with worldwide organizational and individual membership</a:t>
            </a:r>
          </a:p>
          <a:p>
            <a:r>
              <a:rPr lang="en-US" dirty="0">
                <a:solidFill>
                  <a:schemeClr val="tx2">
                    <a:lumMod val="10000"/>
                  </a:schemeClr>
                </a:solidFill>
              </a:rPr>
              <a:t>Provides leadership in addressing issues that confront the future of the Internet</a:t>
            </a:r>
          </a:p>
          <a:p>
            <a:r>
              <a:rPr lang="en-US" dirty="0">
                <a:solidFill>
                  <a:schemeClr val="tx2">
                    <a:lumMod val="10000"/>
                  </a:schemeClr>
                </a:solidFill>
              </a:rPr>
              <a:t>Is the organization home for the groups responsible for Internet infrastructure standards, including the Internet Engineering Task Force (IETF) and the Internet Architecture Board (IAB)</a:t>
            </a:r>
          </a:p>
          <a:p>
            <a:r>
              <a:rPr lang="en-US" dirty="0">
                <a:solidFill>
                  <a:schemeClr val="tx2">
                    <a:lumMod val="10000"/>
                  </a:schemeClr>
                </a:solidFill>
              </a:rPr>
              <a:t>Internet standards and related specifications are published as Requests for Comments (RFCs)</a:t>
            </a:r>
          </a:p>
        </p:txBody>
      </p:sp>
      <p:sp>
        <p:nvSpPr>
          <p:cNvPr id="3" name="Slide Number Placeholder 2">
            <a:extLst>
              <a:ext uri="{FF2B5EF4-FFF2-40B4-BE49-F238E27FC236}">
                <a16:creationId xmlns="" xmlns:a16="http://schemas.microsoft.com/office/drawing/2014/main" id="{B60AFED1-6A33-4AFD-8370-2F7FA736E718}"/>
              </a:ext>
            </a:extLst>
          </p:cNvPr>
          <p:cNvSpPr>
            <a:spLocks noGrp="1"/>
          </p:cNvSpPr>
          <p:nvPr>
            <p:ph type="sldNum" sz="quarter" idx="12"/>
          </p:nvPr>
        </p:nvSpPr>
        <p:spPr/>
        <p:txBody>
          <a:bodyPr/>
          <a:lstStyle/>
          <a:p>
            <a:pPr>
              <a:defRPr/>
            </a:pPr>
            <a:fld id="{9BF0E9EE-BC9F-CF4B-8C67-03F1AE28298F}" type="slidenum">
              <a:rPr lang="en-US" smtClean="0"/>
              <a:pPr>
                <a:defRPr/>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Summary</a:t>
            </a:r>
            <a:endParaRPr lang="en-AU" dirty="0"/>
          </a:p>
        </p:txBody>
      </p:sp>
      <p:sp>
        <p:nvSpPr>
          <p:cNvPr id="76803" name="Rectangle 3"/>
          <p:cNvSpPr>
            <a:spLocks noGrp="1" noChangeArrowheads="1"/>
          </p:cNvSpPr>
          <p:nvPr>
            <p:ph sz="quarter" idx="1"/>
          </p:nvPr>
        </p:nvSpPr>
        <p:spPr>
          <a:xfrm>
            <a:off x="779463" y="1828800"/>
            <a:ext cx="3566160" cy="4572000"/>
          </a:xfrm>
        </p:spPr>
        <p:txBody>
          <a:bodyPr>
            <a:normAutofit lnSpcReduction="10000"/>
          </a:bodyPr>
          <a:lstStyle/>
          <a:p>
            <a:r>
              <a:rPr lang="en-US" dirty="0">
                <a:solidFill>
                  <a:schemeClr val="tx2">
                    <a:lumMod val="10000"/>
                  </a:schemeClr>
                </a:solidFill>
              </a:rPr>
              <a:t>Computer security concepts</a:t>
            </a:r>
          </a:p>
          <a:p>
            <a:pPr lvl="1">
              <a:buClr>
                <a:schemeClr val="bg1"/>
              </a:buClr>
            </a:pPr>
            <a:r>
              <a:rPr lang="en-US" dirty="0">
                <a:solidFill>
                  <a:schemeClr val="tx2">
                    <a:lumMod val="10000"/>
                  </a:schemeClr>
                </a:solidFill>
              </a:rPr>
              <a:t>Definition</a:t>
            </a:r>
          </a:p>
          <a:p>
            <a:pPr lvl="1">
              <a:buClr>
                <a:schemeClr val="bg1"/>
              </a:buClr>
            </a:pPr>
            <a:r>
              <a:rPr lang="en-US" dirty="0">
                <a:solidFill>
                  <a:schemeClr val="tx2">
                    <a:lumMod val="10000"/>
                  </a:schemeClr>
                </a:solidFill>
              </a:rPr>
              <a:t>Examples</a:t>
            </a:r>
          </a:p>
          <a:p>
            <a:pPr lvl="1">
              <a:buClr>
                <a:schemeClr val="bg1"/>
              </a:buClr>
            </a:pPr>
            <a:r>
              <a:rPr lang="en-US" dirty="0">
                <a:solidFill>
                  <a:schemeClr val="tx2">
                    <a:lumMod val="10000"/>
                  </a:schemeClr>
                </a:solidFill>
              </a:rPr>
              <a:t>Challenges </a:t>
            </a:r>
          </a:p>
          <a:p>
            <a:r>
              <a:rPr lang="en-US" dirty="0">
                <a:solidFill>
                  <a:schemeClr val="tx2">
                    <a:lumMod val="10000"/>
                  </a:schemeClr>
                </a:solidFill>
              </a:rPr>
              <a:t>The OSI security architecture</a:t>
            </a:r>
          </a:p>
          <a:p>
            <a:r>
              <a:rPr lang="en-US" dirty="0">
                <a:solidFill>
                  <a:schemeClr val="tx2">
                    <a:lumMod val="10000"/>
                  </a:schemeClr>
                </a:solidFill>
              </a:rPr>
              <a:t>Security attacks</a:t>
            </a:r>
          </a:p>
          <a:p>
            <a:pPr lvl="1">
              <a:buClr>
                <a:schemeClr val="bg1"/>
              </a:buClr>
            </a:pPr>
            <a:r>
              <a:rPr lang="en-US" dirty="0">
                <a:solidFill>
                  <a:schemeClr val="tx2">
                    <a:lumMod val="10000"/>
                  </a:schemeClr>
                </a:solidFill>
              </a:rPr>
              <a:t>Passive attacks</a:t>
            </a:r>
          </a:p>
          <a:p>
            <a:pPr lvl="1">
              <a:buClr>
                <a:schemeClr val="bg1"/>
              </a:buClr>
            </a:pPr>
            <a:r>
              <a:rPr lang="en-US" dirty="0">
                <a:solidFill>
                  <a:schemeClr val="tx2">
                    <a:lumMod val="10000"/>
                  </a:schemeClr>
                </a:solidFill>
              </a:rPr>
              <a:t>Active attacks</a:t>
            </a:r>
            <a:endParaRPr lang="en-AU" dirty="0">
              <a:solidFill>
                <a:schemeClr val="tx2">
                  <a:lumMod val="10000"/>
                </a:schemeClr>
              </a:solidFill>
            </a:endParaRPr>
          </a:p>
        </p:txBody>
      </p:sp>
      <p:sp>
        <p:nvSpPr>
          <p:cNvPr id="76804" name="Content Placeholder 11"/>
          <p:cNvSpPr>
            <a:spLocks noGrp="1"/>
          </p:cNvSpPr>
          <p:nvPr>
            <p:ph sz="quarter" idx="2"/>
          </p:nvPr>
        </p:nvSpPr>
        <p:spPr>
          <a:xfrm>
            <a:off x="4796791" y="1828800"/>
            <a:ext cx="3566160" cy="4495800"/>
          </a:xfrm>
        </p:spPr>
        <p:txBody>
          <a:bodyPr>
            <a:normAutofit lnSpcReduction="10000"/>
          </a:bodyPr>
          <a:lstStyle/>
          <a:p>
            <a:r>
              <a:rPr lang="en-US" dirty="0">
                <a:solidFill>
                  <a:schemeClr val="tx2">
                    <a:lumMod val="10000"/>
                  </a:schemeClr>
                </a:solidFill>
              </a:rPr>
              <a:t>Security services</a:t>
            </a:r>
          </a:p>
          <a:p>
            <a:pPr lvl="1">
              <a:buClr>
                <a:schemeClr val="bg1"/>
              </a:buClr>
            </a:pPr>
            <a:r>
              <a:rPr lang="en-US" dirty="0">
                <a:solidFill>
                  <a:schemeClr val="tx2">
                    <a:lumMod val="10000"/>
                  </a:schemeClr>
                </a:solidFill>
              </a:rPr>
              <a:t>Authentication</a:t>
            </a:r>
          </a:p>
          <a:p>
            <a:pPr lvl="1">
              <a:buClr>
                <a:schemeClr val="bg1"/>
              </a:buClr>
            </a:pPr>
            <a:r>
              <a:rPr lang="en-US" dirty="0">
                <a:solidFill>
                  <a:schemeClr val="tx2">
                    <a:lumMod val="10000"/>
                  </a:schemeClr>
                </a:solidFill>
              </a:rPr>
              <a:t>Access control</a:t>
            </a:r>
          </a:p>
          <a:p>
            <a:pPr lvl="1">
              <a:buClr>
                <a:schemeClr val="bg1"/>
              </a:buClr>
            </a:pPr>
            <a:r>
              <a:rPr lang="en-US" dirty="0">
                <a:solidFill>
                  <a:schemeClr val="tx2">
                    <a:lumMod val="10000"/>
                  </a:schemeClr>
                </a:solidFill>
              </a:rPr>
              <a:t>Data confidentiality</a:t>
            </a:r>
          </a:p>
          <a:p>
            <a:pPr lvl="1">
              <a:buClr>
                <a:schemeClr val="bg1"/>
              </a:buClr>
            </a:pPr>
            <a:r>
              <a:rPr lang="en-US" dirty="0">
                <a:solidFill>
                  <a:schemeClr val="tx2">
                    <a:lumMod val="10000"/>
                  </a:schemeClr>
                </a:solidFill>
              </a:rPr>
              <a:t>Data integrity</a:t>
            </a:r>
          </a:p>
          <a:p>
            <a:pPr lvl="1">
              <a:buClr>
                <a:schemeClr val="bg1"/>
              </a:buClr>
            </a:pPr>
            <a:r>
              <a:rPr lang="en-US" dirty="0">
                <a:solidFill>
                  <a:schemeClr val="tx2">
                    <a:lumMod val="10000"/>
                  </a:schemeClr>
                </a:solidFill>
              </a:rPr>
              <a:t>Nonrepudiation</a:t>
            </a:r>
          </a:p>
          <a:p>
            <a:pPr lvl="1">
              <a:buClr>
                <a:schemeClr val="bg1"/>
              </a:buClr>
            </a:pPr>
            <a:r>
              <a:rPr lang="en-US" dirty="0">
                <a:solidFill>
                  <a:schemeClr val="tx2">
                    <a:lumMod val="10000"/>
                  </a:schemeClr>
                </a:solidFill>
              </a:rPr>
              <a:t>Availability service</a:t>
            </a:r>
          </a:p>
          <a:p>
            <a:r>
              <a:rPr lang="en-US" dirty="0">
                <a:solidFill>
                  <a:schemeClr val="tx2">
                    <a:lumMod val="10000"/>
                  </a:schemeClr>
                </a:solidFill>
              </a:rPr>
              <a:t>Security mechanisms</a:t>
            </a:r>
          </a:p>
          <a:p>
            <a:r>
              <a:rPr lang="en-US" dirty="0">
                <a:solidFill>
                  <a:schemeClr val="tx2">
                    <a:lumMod val="10000"/>
                  </a:schemeClr>
                </a:solidFill>
              </a:rPr>
              <a:t>Model for network security</a:t>
            </a:r>
          </a:p>
          <a:p>
            <a:r>
              <a:rPr lang="en-US" dirty="0">
                <a:solidFill>
                  <a:schemeClr val="tx2">
                    <a:lumMod val="10000"/>
                  </a:schemeClr>
                </a:solidFill>
              </a:rPr>
              <a:t>Standards </a:t>
            </a:r>
          </a:p>
        </p:txBody>
      </p:sp>
      <p:sp>
        <p:nvSpPr>
          <p:cNvPr id="3" name="Slide Number Placeholder 2">
            <a:extLst>
              <a:ext uri="{FF2B5EF4-FFF2-40B4-BE49-F238E27FC236}">
                <a16:creationId xmlns="" xmlns:a16="http://schemas.microsoft.com/office/drawing/2014/main" id="{5FC1B05B-B14E-4B49-ADE4-57F9ECF6DB8C}"/>
              </a:ext>
            </a:extLst>
          </p:cNvPr>
          <p:cNvSpPr>
            <a:spLocks noGrp="1"/>
          </p:cNvSpPr>
          <p:nvPr>
            <p:ph type="sldNum" sz="quarter" idx="12"/>
          </p:nvPr>
        </p:nvSpPr>
        <p:spPr/>
        <p:txBody>
          <a:bodyPr/>
          <a:lstStyle/>
          <a:p>
            <a:pPr>
              <a:defRPr/>
            </a:pPr>
            <a:fld id="{E0574C6C-B126-C243-AF3A-473490ECF08E}" type="slidenum">
              <a:rPr lang="en-US" smtClean="0"/>
              <a:pPr>
                <a:defRPr/>
              </a:pPr>
              <a:t>38</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85D4D257-4F1A-5B4F-8BE3-C5A8F8A780E1}" type="slidenum">
              <a:rPr lang="en-US" smtClean="0"/>
              <a:pPr>
                <a:defRPr/>
              </a:pPr>
              <a:t>4</a:t>
            </a:fld>
            <a:endParaRPr lang="en-US" dirty="0"/>
          </a:p>
        </p:txBody>
      </p:sp>
      <p:pic>
        <p:nvPicPr>
          <p:cNvPr id="6" name="Picture 5"/>
          <p:cNvPicPr>
            <a:picLocks noChangeAspect="1"/>
          </p:cNvPicPr>
          <p:nvPr/>
        </p:nvPicPr>
        <p:blipFill>
          <a:blip r:embed="rId2"/>
          <a:stretch>
            <a:fillRect/>
          </a:stretch>
        </p:blipFill>
        <p:spPr>
          <a:xfrm>
            <a:off x="323528" y="1916832"/>
            <a:ext cx="8640963" cy="2232248"/>
          </a:xfrm>
          <a:prstGeom prst="rect">
            <a:avLst/>
          </a:prstGeom>
        </p:spPr>
      </p:pic>
    </p:spTree>
    <p:extLst>
      <p:ext uri="{BB962C8B-B14F-4D97-AF65-F5344CB8AC3E}">
        <p14:creationId xmlns:p14="http://schemas.microsoft.com/office/powerpoint/2010/main" val="31484411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Computer Security Concepts</a:t>
            </a:r>
          </a:p>
        </p:txBody>
      </p:sp>
      <p:sp>
        <p:nvSpPr>
          <p:cNvPr id="3" name="Content Placeholder 2"/>
          <p:cNvSpPr>
            <a:spLocks noGrp="1"/>
          </p:cNvSpPr>
          <p:nvPr>
            <p:ph idx="1"/>
          </p:nvPr>
        </p:nvSpPr>
        <p:spPr>
          <a:xfrm>
            <a:off x="779463" y="1828800"/>
            <a:ext cx="7583488" cy="4800600"/>
          </a:xfrm>
        </p:spPr>
        <p:txBody>
          <a:bodyPr>
            <a:normAutofit fontScale="77500" lnSpcReduction="20000"/>
          </a:bodyPr>
          <a:lstStyle/>
          <a:p>
            <a:r>
              <a:rPr lang="en-US" dirty="0">
                <a:solidFill>
                  <a:schemeClr val="tx2">
                    <a:lumMod val="10000"/>
                  </a:schemeClr>
                </a:solidFill>
              </a:rPr>
              <a:t>Before the widespread use of data processing equipment</a:t>
            </a:r>
            <a:r>
              <a:rPr lang="en-US" b="1" dirty="0">
                <a:solidFill>
                  <a:schemeClr val="tx2">
                    <a:lumMod val="10000"/>
                  </a:schemeClr>
                </a:solidFill>
              </a:rPr>
              <a:t>, the security of information valuable to an organization </a:t>
            </a:r>
            <a:r>
              <a:rPr lang="en-US" dirty="0">
                <a:solidFill>
                  <a:schemeClr val="tx2">
                    <a:lumMod val="10000"/>
                  </a:schemeClr>
                </a:solidFill>
              </a:rPr>
              <a:t>was provided primarily by physical and administrative means</a:t>
            </a:r>
          </a:p>
          <a:p>
            <a:r>
              <a:rPr lang="en-US" dirty="0">
                <a:solidFill>
                  <a:schemeClr val="tx2">
                    <a:lumMod val="10000"/>
                  </a:schemeClr>
                </a:solidFill>
              </a:rPr>
              <a:t>With the introduction of the computer, </a:t>
            </a:r>
            <a:r>
              <a:rPr lang="en-US" b="1" dirty="0">
                <a:solidFill>
                  <a:schemeClr val="tx2">
                    <a:lumMod val="10000"/>
                  </a:schemeClr>
                </a:solidFill>
              </a:rPr>
              <a:t>the need for automated tools for protecting files and other information </a:t>
            </a:r>
            <a:r>
              <a:rPr lang="en-US" dirty="0">
                <a:solidFill>
                  <a:schemeClr val="tx2">
                    <a:lumMod val="10000"/>
                  </a:schemeClr>
                </a:solidFill>
              </a:rPr>
              <a:t>stored on the computer became evident</a:t>
            </a:r>
          </a:p>
          <a:p>
            <a:r>
              <a:rPr lang="en-US" dirty="0">
                <a:solidFill>
                  <a:schemeClr val="tx2">
                    <a:lumMod val="10000"/>
                  </a:schemeClr>
                </a:solidFill>
              </a:rPr>
              <a:t>Another major change that </a:t>
            </a:r>
            <a:r>
              <a:rPr lang="en-US" b="1" dirty="0">
                <a:solidFill>
                  <a:schemeClr val="tx2">
                    <a:lumMod val="10000"/>
                  </a:schemeClr>
                </a:solidFill>
              </a:rPr>
              <a:t>affected security is the introduction of distributed systems </a:t>
            </a:r>
            <a:r>
              <a:rPr lang="en-US" dirty="0">
                <a:solidFill>
                  <a:schemeClr val="tx2">
                    <a:lumMod val="10000"/>
                  </a:schemeClr>
                </a:solidFill>
              </a:rPr>
              <a:t>and the use of networks and communications facilities for carrying data between terminal user and computer and between computer and computer</a:t>
            </a:r>
          </a:p>
          <a:p>
            <a:r>
              <a:rPr lang="en-US" b="1" u="sng" dirty="0">
                <a:solidFill>
                  <a:schemeClr val="tx2">
                    <a:lumMod val="10000"/>
                  </a:schemeClr>
                </a:solidFill>
              </a:rPr>
              <a:t>Computer security</a:t>
            </a:r>
          </a:p>
          <a:p>
            <a:pPr lvl="1">
              <a:buClr>
                <a:schemeClr val="bg1"/>
              </a:buClr>
            </a:pPr>
            <a:r>
              <a:rPr lang="en-US" u="sng" dirty="0">
                <a:solidFill>
                  <a:schemeClr val="tx2">
                    <a:lumMod val="10000"/>
                  </a:schemeClr>
                </a:solidFill>
              </a:rPr>
              <a:t>The generic name for the collection of tools designed to protect data and to thwart hackers</a:t>
            </a:r>
          </a:p>
          <a:p>
            <a:r>
              <a:rPr lang="en-US" b="1" u="sng" dirty="0">
                <a:solidFill>
                  <a:schemeClr val="tx2">
                    <a:lumMod val="10000"/>
                  </a:schemeClr>
                </a:solidFill>
              </a:rPr>
              <a:t>internet security </a:t>
            </a:r>
            <a:r>
              <a:rPr lang="en-US" dirty="0">
                <a:solidFill>
                  <a:schemeClr val="tx2">
                    <a:lumMod val="10000"/>
                  </a:schemeClr>
                </a:solidFill>
              </a:rPr>
              <a:t>(lower case “i” refers to any interconnected collection of </a:t>
            </a:r>
            <a:r>
              <a:rPr lang="en-US" dirty="0" smtClean="0">
                <a:solidFill>
                  <a:schemeClr val="tx2">
                    <a:lumMod val="10000"/>
                  </a:schemeClr>
                </a:solidFill>
              </a:rPr>
              <a:t>network)</a:t>
            </a:r>
            <a:r>
              <a:rPr lang="ar-JO" dirty="0" smtClean="0">
                <a:solidFill>
                  <a:schemeClr val="tx2">
                    <a:lumMod val="10000"/>
                  </a:schemeClr>
                </a:solidFill>
              </a:rPr>
              <a:t> </a:t>
            </a:r>
            <a:r>
              <a:rPr lang="en-US" dirty="0" smtClean="0">
                <a:solidFill>
                  <a:schemeClr val="tx2">
                    <a:lumMod val="10000"/>
                  </a:schemeClr>
                </a:solidFill>
              </a:rPr>
              <a:t>Consists </a:t>
            </a:r>
            <a:r>
              <a:rPr lang="en-US" dirty="0">
                <a:solidFill>
                  <a:schemeClr val="tx2">
                    <a:lumMod val="10000"/>
                  </a:schemeClr>
                </a:solidFill>
              </a:rPr>
              <a:t>of measures to deter, prevent, detect, and correct security violations that involve the transmission of information</a:t>
            </a:r>
          </a:p>
          <a:p>
            <a:pPr lvl="1"/>
            <a:endParaRPr lang="en-US" dirty="0"/>
          </a:p>
        </p:txBody>
      </p:sp>
      <p:sp>
        <p:nvSpPr>
          <p:cNvPr id="5" name="Slide Number Placeholder 4">
            <a:extLst>
              <a:ext uri="{FF2B5EF4-FFF2-40B4-BE49-F238E27FC236}">
                <a16:creationId xmlns="" xmlns:a16="http://schemas.microsoft.com/office/drawing/2014/main" id="{A6669FBB-739B-467D-8419-A66C6554252C}"/>
              </a:ext>
            </a:extLst>
          </p:cNvPr>
          <p:cNvSpPr>
            <a:spLocks noGrp="1"/>
          </p:cNvSpPr>
          <p:nvPr>
            <p:ph type="sldNum" sz="quarter" idx="12"/>
          </p:nvPr>
        </p:nvSpPr>
        <p:spPr/>
        <p:txBody>
          <a:bodyPr/>
          <a:lstStyle/>
          <a:p>
            <a:pPr>
              <a:defRPr/>
            </a:pPr>
            <a:fld id="{85D4D257-4F1A-5B4F-8BE3-C5A8F8A780E1}" type="slidenum">
              <a:rPr lang="en-US" smtClean="0"/>
              <a:pPr>
                <a:defRPr/>
              </a:pPr>
              <a:t>5</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Computer Security</a:t>
            </a:r>
            <a:endParaRPr lang="en-AU" dirty="0"/>
          </a:p>
        </p:txBody>
      </p:sp>
      <p:sp>
        <p:nvSpPr>
          <p:cNvPr id="27651" name="Rectangle 3"/>
          <p:cNvSpPr>
            <a:spLocks noGrp="1" noChangeArrowheads="1"/>
          </p:cNvSpPr>
          <p:nvPr>
            <p:ph type="body" idx="2"/>
          </p:nvPr>
        </p:nvSpPr>
        <p:spPr>
          <a:xfrm>
            <a:off x="304800" y="2209800"/>
            <a:ext cx="3962400" cy="3200401"/>
          </a:xfrm>
        </p:spPr>
        <p:txBody>
          <a:bodyPr>
            <a:normAutofit/>
          </a:bodyPr>
          <a:lstStyle/>
          <a:p>
            <a:pPr eaLnBrk="1" hangingPunct="1">
              <a:buFont typeface="Wingdings" pitchFamily="-1" charset="2"/>
              <a:buChar char="Ø"/>
            </a:pPr>
            <a:endParaRPr lang="en-US" dirty="0"/>
          </a:p>
          <a:p>
            <a:pPr eaLnBrk="1" hangingPunct="1"/>
            <a:r>
              <a:rPr lang="en-US" sz="2400" dirty="0"/>
              <a:t> The NIST </a:t>
            </a:r>
            <a:r>
              <a:rPr lang="en-US" sz="2400" i="1" dirty="0"/>
              <a:t>Computer Security Handbook</a:t>
            </a:r>
            <a:r>
              <a:rPr lang="en-US" sz="2400" dirty="0"/>
              <a:t> defines the term computer security as:</a:t>
            </a:r>
          </a:p>
          <a:p>
            <a:pPr eaLnBrk="1" hangingPunct="1">
              <a:buFont typeface="Candara" pitchFamily="-1" charset="0"/>
              <a:buNone/>
            </a:pPr>
            <a:r>
              <a:rPr lang="en-US" dirty="0"/>
              <a:t>		</a:t>
            </a:r>
            <a:endParaRPr lang="en-AU" dirty="0"/>
          </a:p>
        </p:txBody>
      </p:sp>
      <p:sp>
        <p:nvSpPr>
          <p:cNvPr id="5" name="Content Placeholder 4"/>
          <p:cNvSpPr>
            <a:spLocks noGrp="1"/>
          </p:cNvSpPr>
          <p:nvPr>
            <p:ph sz="quarter" idx="1"/>
          </p:nvPr>
        </p:nvSpPr>
        <p:spPr>
          <a:xfrm>
            <a:off x="4876800" y="685800"/>
            <a:ext cx="3959352" cy="5853113"/>
          </a:xfrm>
        </p:spPr>
        <p:txBody>
          <a:bodyPr>
            <a:normAutofit/>
          </a:bodyPr>
          <a:lstStyle/>
          <a:p>
            <a:pPr>
              <a:buNone/>
            </a:pPr>
            <a:r>
              <a:rPr lang="en-US" dirty="0">
                <a:solidFill>
                  <a:schemeClr val="tx2">
                    <a:lumMod val="10000"/>
                  </a:schemeClr>
                </a:solidFill>
              </a:rPr>
              <a:t>   “The protection afforded to an automated information system in order to attain the applicable objectives of preserving the integrity, availability, and confidentiality of information system resources (includes hardware, software, firmware, information/data, and telecommunications)”</a:t>
            </a:r>
          </a:p>
        </p:txBody>
      </p:sp>
      <p:sp>
        <p:nvSpPr>
          <p:cNvPr id="3" name="Slide Number Placeholder 2">
            <a:extLst>
              <a:ext uri="{FF2B5EF4-FFF2-40B4-BE49-F238E27FC236}">
                <a16:creationId xmlns="" xmlns:a16="http://schemas.microsoft.com/office/drawing/2014/main" id="{BA9C12BE-CD25-4D12-9476-62CF15B27B0E}"/>
              </a:ext>
            </a:extLst>
          </p:cNvPr>
          <p:cNvSpPr>
            <a:spLocks noGrp="1"/>
          </p:cNvSpPr>
          <p:nvPr>
            <p:ph type="sldNum" sz="quarter" idx="12"/>
          </p:nvPr>
        </p:nvSpPr>
        <p:spPr/>
        <p:txBody>
          <a:bodyPr/>
          <a:lstStyle/>
          <a:p>
            <a:pPr>
              <a:defRPr/>
            </a:pPr>
            <a:fld id="{CA68EE8C-42B6-834F-987D-E6D173EC01A1}" type="slidenum">
              <a:rPr lang="en-US" smtClean="0"/>
              <a:pPr>
                <a:defRPr/>
              </a:pPr>
              <a:t>6</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What is network security?</a:t>
            </a:r>
          </a:p>
        </p:txBody>
      </p:sp>
      <p:sp>
        <p:nvSpPr>
          <p:cNvPr id="5" name="Slide Number Placeholder 5"/>
          <p:cNvSpPr>
            <a:spLocks noGrp="1"/>
          </p:cNvSpPr>
          <p:nvPr>
            <p:ph type="sldNum" sz="quarter" idx="12"/>
          </p:nvPr>
        </p:nvSpPr>
        <p:spPr/>
        <p:txBody>
          <a:bodyPr/>
          <a:lstStyle/>
          <a:p>
            <a:r>
              <a:rPr lang="en-US"/>
              <a:t>8-</a:t>
            </a:r>
            <a:fld id="{033DB36B-74C9-48CE-9A54-BAF60F54EE97}" type="slidenum">
              <a:rPr lang="en-US"/>
              <a:pPr/>
              <a:t>7</a:t>
            </a:fld>
            <a:endParaRPr lang="en-US"/>
          </a:p>
        </p:txBody>
      </p:sp>
      <p:sp>
        <p:nvSpPr>
          <p:cNvPr id="81923" name="Rectangle 3"/>
          <p:cNvSpPr>
            <a:spLocks noGrp="1" noChangeArrowheads="1"/>
          </p:cNvSpPr>
          <p:nvPr>
            <p:ph sz="quarter" idx="1"/>
          </p:nvPr>
        </p:nvSpPr>
        <p:spPr/>
        <p:txBody>
          <a:bodyPr>
            <a:normAutofit/>
          </a:bodyPr>
          <a:lstStyle/>
          <a:p>
            <a:pPr>
              <a:buFont typeface="ZapfDingbats" pitchFamily="82" charset="2"/>
              <a:buNone/>
            </a:pPr>
            <a:r>
              <a:rPr lang="en-US" sz="2400" dirty="0">
                <a:solidFill>
                  <a:srgbClr val="FF0000"/>
                </a:solidFill>
              </a:rPr>
              <a:t>Confidentiality (Privacy):</a:t>
            </a:r>
            <a:r>
              <a:rPr lang="en-US" sz="2400" dirty="0"/>
              <a:t> only sender, intended receiver should “understand” message contents</a:t>
            </a:r>
          </a:p>
          <a:p>
            <a:pPr lvl="1"/>
            <a:r>
              <a:rPr lang="en-US" dirty="0"/>
              <a:t>sender encrypts message</a:t>
            </a:r>
          </a:p>
          <a:p>
            <a:pPr lvl="1"/>
            <a:r>
              <a:rPr lang="en-US" dirty="0"/>
              <a:t>receiver decrypts message</a:t>
            </a:r>
          </a:p>
          <a:p>
            <a:pPr>
              <a:buFont typeface="ZapfDingbats" pitchFamily="82" charset="2"/>
              <a:buNone/>
            </a:pPr>
            <a:r>
              <a:rPr lang="en-US" sz="2400" dirty="0">
                <a:solidFill>
                  <a:srgbClr val="FF0000"/>
                </a:solidFill>
              </a:rPr>
              <a:t>Authentication (and Authorization):</a:t>
            </a:r>
            <a:r>
              <a:rPr lang="en-US" sz="2400" dirty="0"/>
              <a:t> sender, receiver want to confirm identity of each other </a:t>
            </a:r>
          </a:p>
          <a:p>
            <a:pPr>
              <a:buFont typeface="ZapfDingbats" pitchFamily="82" charset="2"/>
              <a:buNone/>
            </a:pPr>
            <a:r>
              <a:rPr lang="en-US" sz="2400" dirty="0">
                <a:solidFill>
                  <a:srgbClr val="FF0000"/>
                </a:solidFill>
              </a:rPr>
              <a:t>Message Integrity:</a:t>
            </a:r>
            <a:r>
              <a:rPr lang="en-US" sz="2400" dirty="0"/>
              <a:t> sender, receiver want to ensure message not altered (in transit, or afterwards) without detection</a:t>
            </a:r>
          </a:p>
          <a:p>
            <a:pPr>
              <a:buFont typeface="ZapfDingbats" pitchFamily="82" charset="2"/>
              <a:buNone/>
            </a:pPr>
            <a:r>
              <a:rPr lang="en-US" sz="2400" dirty="0">
                <a:solidFill>
                  <a:srgbClr val="FF0000"/>
                </a:solidFill>
              </a:rPr>
              <a:t>Access and Availability:</a:t>
            </a:r>
            <a:r>
              <a:rPr lang="en-US" sz="2400" dirty="0"/>
              <a:t> services must be accessible and available to users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sz="3200" dirty="0"/>
              <a:t>Friends and enemies: Alice, Bob, Trudy</a:t>
            </a:r>
            <a:endParaRPr lang="en-US" dirty="0"/>
          </a:p>
        </p:txBody>
      </p:sp>
      <p:sp>
        <p:nvSpPr>
          <p:cNvPr id="150531" name="Rectangle 3"/>
          <p:cNvSpPr>
            <a:spLocks noGrp="1" noChangeArrowheads="1"/>
          </p:cNvSpPr>
          <p:nvPr>
            <p:ph type="body" sz="half" idx="1"/>
          </p:nvPr>
        </p:nvSpPr>
        <p:spPr>
          <a:xfrm>
            <a:off x="533400" y="1282700"/>
            <a:ext cx="8142288" cy="1617663"/>
          </a:xfrm>
        </p:spPr>
        <p:txBody>
          <a:bodyPr>
            <a:normAutofit/>
          </a:bodyPr>
          <a:lstStyle/>
          <a:p>
            <a:r>
              <a:rPr lang="en-US" sz="2400" dirty="0">
                <a:solidFill>
                  <a:schemeClr val="tx1"/>
                </a:solidFill>
              </a:rPr>
              <a:t>well-known in network security world</a:t>
            </a:r>
          </a:p>
          <a:p>
            <a:r>
              <a:rPr lang="en-US" sz="2400" dirty="0">
                <a:solidFill>
                  <a:schemeClr val="tx1"/>
                </a:solidFill>
              </a:rPr>
              <a:t>Bob, Alice (friends) want to communicate “securely”</a:t>
            </a:r>
          </a:p>
          <a:p>
            <a:r>
              <a:rPr lang="en-US" sz="2400" dirty="0">
                <a:solidFill>
                  <a:schemeClr val="tx1"/>
                </a:solidFill>
              </a:rPr>
              <a:t>Trudy (intruder) may intercept, delete, add messages</a:t>
            </a:r>
          </a:p>
        </p:txBody>
      </p:sp>
      <p:pic>
        <p:nvPicPr>
          <p:cNvPr id="150537" name="Picture 9" descr="Eve"/>
          <p:cNvPicPr>
            <a:picLocks noGrp="1" noChangeAspect="1" noChangeArrowheads="1"/>
          </p:cNvPicPr>
          <p:nvPr>
            <p:ph sz="half" idx="2"/>
          </p:nvPr>
        </p:nvPicPr>
        <p:blipFill>
          <a:blip r:embed="rId3" cstate="print"/>
          <a:srcRect/>
          <a:stretch>
            <a:fillRect/>
          </a:stretch>
        </p:blipFill>
        <p:spPr>
          <a:xfrm>
            <a:off x="4408488" y="5337175"/>
            <a:ext cx="1082675" cy="1295400"/>
          </a:xfrm>
          <a:noFill/>
          <a:ln/>
        </p:spPr>
      </p:pic>
      <p:sp>
        <p:nvSpPr>
          <p:cNvPr id="27" name="Slide Number Placeholder 6"/>
          <p:cNvSpPr>
            <a:spLocks noGrp="1"/>
          </p:cNvSpPr>
          <p:nvPr>
            <p:ph type="sldNum" sz="quarter" idx="12"/>
          </p:nvPr>
        </p:nvSpPr>
        <p:spPr/>
        <p:txBody>
          <a:bodyPr/>
          <a:lstStyle/>
          <a:p>
            <a:r>
              <a:rPr lang="en-US"/>
              <a:t>8-</a:t>
            </a:r>
            <a:fld id="{2D9EFC38-5B1C-40A9-B7E0-3670E79D5495}" type="slidenum">
              <a:rPr lang="en-US"/>
              <a:pPr/>
              <a:t>8</a:t>
            </a:fld>
            <a:endParaRPr lang="en-US"/>
          </a:p>
        </p:txBody>
      </p:sp>
      <p:pic>
        <p:nvPicPr>
          <p:cNvPr id="150534" name="Picture 6" descr="Alice"/>
          <p:cNvPicPr>
            <a:picLocks noChangeAspect="1" noChangeArrowheads="1"/>
          </p:cNvPicPr>
          <p:nvPr/>
        </p:nvPicPr>
        <p:blipFill>
          <a:blip r:embed="rId4" cstate="print"/>
          <a:srcRect/>
          <a:stretch>
            <a:fillRect/>
          </a:stretch>
        </p:blipFill>
        <p:spPr bwMode="auto">
          <a:xfrm>
            <a:off x="1377950" y="3370263"/>
            <a:ext cx="698500" cy="862012"/>
          </a:xfrm>
          <a:prstGeom prst="rect">
            <a:avLst/>
          </a:prstGeom>
          <a:noFill/>
        </p:spPr>
      </p:pic>
      <p:pic>
        <p:nvPicPr>
          <p:cNvPr id="150535" name="Picture 7" descr="Bob"/>
          <p:cNvPicPr>
            <a:picLocks noChangeAspect="1" noChangeArrowheads="1"/>
          </p:cNvPicPr>
          <p:nvPr/>
        </p:nvPicPr>
        <p:blipFill>
          <a:blip r:embed="rId5" cstate="print"/>
          <a:srcRect/>
          <a:stretch>
            <a:fillRect/>
          </a:stretch>
        </p:blipFill>
        <p:spPr bwMode="auto">
          <a:xfrm>
            <a:off x="6981825" y="3417888"/>
            <a:ext cx="812800" cy="830262"/>
          </a:xfrm>
          <a:prstGeom prst="rect">
            <a:avLst/>
          </a:prstGeom>
          <a:noFill/>
        </p:spPr>
      </p:pic>
      <p:sp>
        <p:nvSpPr>
          <p:cNvPr id="150539" name="Rectangle 11"/>
          <p:cNvSpPr>
            <a:spLocks noChangeArrowheads="1"/>
          </p:cNvSpPr>
          <p:nvPr/>
        </p:nvSpPr>
        <p:spPr bwMode="auto">
          <a:xfrm>
            <a:off x="2052638" y="4205288"/>
            <a:ext cx="1293812" cy="803275"/>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50540" name="Text Box 12"/>
          <p:cNvSpPr txBox="1">
            <a:spLocks noChangeArrowheads="1"/>
          </p:cNvSpPr>
          <p:nvPr/>
        </p:nvSpPr>
        <p:spPr bwMode="auto">
          <a:xfrm>
            <a:off x="2079409" y="4167188"/>
            <a:ext cx="1160895" cy="830997"/>
          </a:xfrm>
          <a:prstGeom prst="rect">
            <a:avLst/>
          </a:prstGeom>
          <a:noFill/>
          <a:ln w="9525">
            <a:noFill/>
            <a:miter lim="800000"/>
            <a:headEnd/>
            <a:tailEnd/>
          </a:ln>
          <a:effectLst/>
        </p:spPr>
        <p:txBody>
          <a:bodyPr wrap="none">
            <a:spAutoFit/>
          </a:bodyPr>
          <a:lstStyle/>
          <a:p>
            <a:pPr algn="ctr"/>
            <a:r>
              <a:rPr lang="en-US" sz="2400" dirty="0">
                <a:latin typeface="Comic Sans MS" pitchFamily="66" charset="0"/>
              </a:rPr>
              <a:t>secure</a:t>
            </a:r>
          </a:p>
          <a:p>
            <a:pPr algn="ctr"/>
            <a:r>
              <a:rPr lang="en-US" sz="2400" dirty="0">
                <a:latin typeface="Comic Sans MS" pitchFamily="66" charset="0"/>
              </a:rPr>
              <a:t>sender</a:t>
            </a:r>
          </a:p>
        </p:txBody>
      </p:sp>
      <p:sp>
        <p:nvSpPr>
          <p:cNvPr id="150541" name="Rectangle 13"/>
          <p:cNvSpPr>
            <a:spLocks noChangeArrowheads="1"/>
          </p:cNvSpPr>
          <p:nvPr/>
        </p:nvSpPr>
        <p:spPr bwMode="auto">
          <a:xfrm>
            <a:off x="5780088" y="4217988"/>
            <a:ext cx="1293812" cy="803275"/>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50542" name="Text Box 14"/>
          <p:cNvSpPr txBox="1">
            <a:spLocks noChangeArrowheads="1"/>
          </p:cNvSpPr>
          <p:nvPr/>
        </p:nvSpPr>
        <p:spPr bwMode="auto">
          <a:xfrm>
            <a:off x="5739924" y="4194175"/>
            <a:ext cx="1378904" cy="830997"/>
          </a:xfrm>
          <a:prstGeom prst="rect">
            <a:avLst/>
          </a:prstGeom>
          <a:noFill/>
          <a:ln w="9525">
            <a:noFill/>
            <a:miter lim="800000"/>
            <a:headEnd/>
            <a:tailEnd/>
          </a:ln>
          <a:effectLst/>
        </p:spPr>
        <p:txBody>
          <a:bodyPr wrap="none">
            <a:spAutoFit/>
          </a:bodyPr>
          <a:lstStyle/>
          <a:p>
            <a:pPr algn="ctr"/>
            <a:r>
              <a:rPr lang="en-US" sz="2400" dirty="0">
                <a:latin typeface="Comic Sans MS" pitchFamily="66" charset="0"/>
              </a:rPr>
              <a:t>secure</a:t>
            </a:r>
          </a:p>
          <a:p>
            <a:pPr algn="ctr"/>
            <a:r>
              <a:rPr lang="en-US" sz="2400" dirty="0">
                <a:latin typeface="Comic Sans MS" pitchFamily="66" charset="0"/>
              </a:rPr>
              <a:t>receiver</a:t>
            </a:r>
          </a:p>
        </p:txBody>
      </p:sp>
      <p:sp>
        <p:nvSpPr>
          <p:cNvPr id="150546" name="Text Box 18"/>
          <p:cNvSpPr txBox="1">
            <a:spLocks noChangeArrowheads="1"/>
          </p:cNvSpPr>
          <p:nvPr/>
        </p:nvSpPr>
        <p:spPr bwMode="auto">
          <a:xfrm>
            <a:off x="3054350" y="3460750"/>
            <a:ext cx="1243013" cy="457200"/>
          </a:xfrm>
          <a:prstGeom prst="rect">
            <a:avLst/>
          </a:prstGeom>
          <a:noFill/>
          <a:ln w="9525">
            <a:noFill/>
            <a:miter lim="800000"/>
            <a:headEnd/>
            <a:tailEnd/>
          </a:ln>
          <a:effectLst/>
        </p:spPr>
        <p:txBody>
          <a:bodyPr wrap="none">
            <a:spAutoFit/>
          </a:bodyPr>
          <a:lstStyle/>
          <a:p>
            <a:pPr algn="ctr"/>
            <a:r>
              <a:rPr lang="en-US" sz="2400">
                <a:latin typeface="Comic Sans MS" pitchFamily="66" charset="0"/>
              </a:rPr>
              <a:t>channel</a:t>
            </a:r>
          </a:p>
        </p:txBody>
      </p:sp>
      <p:sp>
        <p:nvSpPr>
          <p:cNvPr id="150547" name="Line 19"/>
          <p:cNvSpPr>
            <a:spLocks noChangeShapeType="1"/>
          </p:cNvSpPr>
          <p:nvPr/>
        </p:nvSpPr>
        <p:spPr bwMode="auto">
          <a:xfrm>
            <a:off x="3768725" y="3883025"/>
            <a:ext cx="238125" cy="449263"/>
          </a:xfrm>
          <a:prstGeom prst="line">
            <a:avLst/>
          </a:prstGeom>
          <a:noFill/>
          <a:ln w="9525">
            <a:solidFill>
              <a:schemeClr val="tx1"/>
            </a:solidFill>
            <a:round/>
            <a:headEnd/>
            <a:tailEnd/>
          </a:ln>
          <a:effectLst/>
        </p:spPr>
        <p:txBody>
          <a:bodyPr/>
          <a:lstStyle/>
          <a:p>
            <a:endParaRPr lang="en-US"/>
          </a:p>
        </p:txBody>
      </p:sp>
      <p:sp>
        <p:nvSpPr>
          <p:cNvPr id="150549" name="Rectangle 21"/>
          <p:cNvSpPr>
            <a:spLocks noChangeArrowheads="1"/>
          </p:cNvSpPr>
          <p:nvPr/>
        </p:nvSpPr>
        <p:spPr bwMode="auto">
          <a:xfrm>
            <a:off x="3332163" y="4403725"/>
            <a:ext cx="2447925" cy="366713"/>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150545" name="Line 17"/>
          <p:cNvSpPr>
            <a:spLocks noChangeShapeType="1"/>
          </p:cNvSpPr>
          <p:nvPr/>
        </p:nvSpPr>
        <p:spPr bwMode="auto">
          <a:xfrm flipV="1">
            <a:off x="3375025" y="4616450"/>
            <a:ext cx="2460625" cy="0"/>
          </a:xfrm>
          <a:prstGeom prst="line">
            <a:avLst/>
          </a:prstGeom>
          <a:noFill/>
          <a:ln w="76200">
            <a:solidFill>
              <a:schemeClr val="tx1"/>
            </a:solidFill>
            <a:round/>
            <a:headEnd type="triangle" w="med" len="med"/>
            <a:tailEnd type="triangle" w="med" len="med"/>
          </a:ln>
          <a:effectLst/>
        </p:spPr>
        <p:txBody>
          <a:bodyPr/>
          <a:lstStyle/>
          <a:p>
            <a:endParaRPr lang="en-US"/>
          </a:p>
        </p:txBody>
      </p:sp>
      <p:sp>
        <p:nvSpPr>
          <p:cNvPr id="150551" name="Text Box 23"/>
          <p:cNvSpPr txBox="1">
            <a:spLocks noChangeArrowheads="1"/>
          </p:cNvSpPr>
          <p:nvPr/>
        </p:nvSpPr>
        <p:spPr bwMode="auto">
          <a:xfrm>
            <a:off x="4200525" y="3417888"/>
            <a:ext cx="1889125" cy="641350"/>
          </a:xfrm>
          <a:prstGeom prst="rect">
            <a:avLst/>
          </a:prstGeom>
          <a:noFill/>
          <a:ln w="9525">
            <a:noFill/>
            <a:miter lim="800000"/>
            <a:headEnd/>
            <a:tailEnd/>
          </a:ln>
          <a:effectLst/>
        </p:spPr>
        <p:txBody>
          <a:bodyPr>
            <a:spAutoFit/>
          </a:bodyPr>
          <a:lstStyle/>
          <a:p>
            <a:pPr algn="ctr"/>
            <a:r>
              <a:rPr lang="en-US" sz="1800">
                <a:latin typeface="Comic Sans MS" pitchFamily="66" charset="0"/>
              </a:rPr>
              <a:t>data, control messages</a:t>
            </a:r>
          </a:p>
        </p:txBody>
      </p:sp>
      <p:sp>
        <p:nvSpPr>
          <p:cNvPr id="150552" name="Line 24"/>
          <p:cNvSpPr>
            <a:spLocks noChangeShapeType="1"/>
          </p:cNvSpPr>
          <p:nvPr/>
        </p:nvSpPr>
        <p:spPr bwMode="auto">
          <a:xfrm>
            <a:off x="5046663" y="4035425"/>
            <a:ext cx="223837" cy="517525"/>
          </a:xfrm>
          <a:prstGeom prst="line">
            <a:avLst/>
          </a:prstGeom>
          <a:noFill/>
          <a:ln w="9525">
            <a:solidFill>
              <a:schemeClr val="tx1"/>
            </a:solidFill>
            <a:round/>
            <a:headEnd/>
            <a:tailEnd/>
          </a:ln>
          <a:effectLst/>
        </p:spPr>
        <p:txBody>
          <a:bodyPr/>
          <a:lstStyle/>
          <a:p>
            <a:endParaRPr lang="en-US"/>
          </a:p>
        </p:txBody>
      </p:sp>
      <p:sp>
        <p:nvSpPr>
          <p:cNvPr id="150553" name="Freeform 25"/>
          <p:cNvSpPr>
            <a:spLocks/>
          </p:cNvSpPr>
          <p:nvPr/>
        </p:nvSpPr>
        <p:spPr bwMode="auto">
          <a:xfrm>
            <a:off x="3854450" y="4656138"/>
            <a:ext cx="573088" cy="914400"/>
          </a:xfrm>
          <a:custGeom>
            <a:avLst/>
            <a:gdLst/>
            <a:ahLst/>
            <a:cxnLst>
              <a:cxn ang="0">
                <a:pos x="0" y="0"/>
              </a:cxn>
              <a:cxn ang="0">
                <a:pos x="310" y="142"/>
              </a:cxn>
              <a:cxn ang="0">
                <a:pos x="328" y="789"/>
              </a:cxn>
            </a:cxnLst>
            <a:rect l="0" t="0" r="r" b="b"/>
            <a:pathLst>
              <a:path w="344" h="789">
                <a:moveTo>
                  <a:pt x="0" y="0"/>
                </a:moveTo>
                <a:cubicBezTo>
                  <a:pt x="52" y="24"/>
                  <a:pt x="255" y="10"/>
                  <a:pt x="310" y="142"/>
                </a:cubicBezTo>
                <a:cubicBezTo>
                  <a:pt x="344" y="248"/>
                  <a:pt x="324" y="654"/>
                  <a:pt x="328" y="789"/>
                </a:cubicBezTo>
              </a:path>
            </a:pathLst>
          </a:custGeom>
          <a:noFill/>
          <a:ln w="57150" cap="flat" cmpd="sng">
            <a:solidFill>
              <a:schemeClr val="tx1"/>
            </a:solidFill>
            <a:prstDash val="solid"/>
            <a:round/>
            <a:headEnd type="triangle" w="med" len="med"/>
            <a:tailEnd type="triangle" w="med" len="med"/>
          </a:ln>
          <a:effectLst/>
        </p:spPr>
        <p:txBody>
          <a:bodyPr/>
          <a:lstStyle/>
          <a:p>
            <a:endParaRPr lang="en-US"/>
          </a:p>
        </p:txBody>
      </p:sp>
      <p:sp>
        <p:nvSpPr>
          <p:cNvPr id="150554" name="Freeform 26"/>
          <p:cNvSpPr>
            <a:spLocks/>
          </p:cNvSpPr>
          <p:nvPr/>
        </p:nvSpPr>
        <p:spPr bwMode="auto">
          <a:xfrm flipH="1">
            <a:off x="4529138" y="4654550"/>
            <a:ext cx="573087" cy="914400"/>
          </a:xfrm>
          <a:custGeom>
            <a:avLst/>
            <a:gdLst/>
            <a:ahLst/>
            <a:cxnLst>
              <a:cxn ang="0">
                <a:pos x="0" y="0"/>
              </a:cxn>
              <a:cxn ang="0">
                <a:pos x="310" y="142"/>
              </a:cxn>
              <a:cxn ang="0">
                <a:pos x="328" y="789"/>
              </a:cxn>
            </a:cxnLst>
            <a:rect l="0" t="0" r="r" b="b"/>
            <a:pathLst>
              <a:path w="344" h="789">
                <a:moveTo>
                  <a:pt x="0" y="0"/>
                </a:moveTo>
                <a:cubicBezTo>
                  <a:pt x="52" y="24"/>
                  <a:pt x="255" y="10"/>
                  <a:pt x="310" y="142"/>
                </a:cubicBezTo>
                <a:cubicBezTo>
                  <a:pt x="344" y="248"/>
                  <a:pt x="324" y="654"/>
                  <a:pt x="328" y="789"/>
                </a:cubicBezTo>
              </a:path>
            </a:pathLst>
          </a:custGeom>
          <a:noFill/>
          <a:ln w="57150" cap="flat" cmpd="sng">
            <a:solidFill>
              <a:schemeClr val="tx1"/>
            </a:solidFill>
            <a:prstDash val="solid"/>
            <a:round/>
            <a:headEnd type="triangle" w="med" len="med"/>
            <a:tailEnd type="triangle" w="med" len="med"/>
          </a:ln>
          <a:effectLst/>
        </p:spPr>
        <p:txBody>
          <a:bodyPr/>
          <a:lstStyle/>
          <a:p>
            <a:endParaRPr lang="en-US"/>
          </a:p>
        </p:txBody>
      </p:sp>
      <p:sp>
        <p:nvSpPr>
          <p:cNvPr id="150555" name="Line 27"/>
          <p:cNvSpPr>
            <a:spLocks noChangeShapeType="1"/>
          </p:cNvSpPr>
          <p:nvPr/>
        </p:nvSpPr>
        <p:spPr bwMode="auto">
          <a:xfrm flipV="1">
            <a:off x="1279525" y="4586288"/>
            <a:ext cx="814388" cy="0"/>
          </a:xfrm>
          <a:prstGeom prst="line">
            <a:avLst/>
          </a:prstGeom>
          <a:noFill/>
          <a:ln w="28575">
            <a:solidFill>
              <a:schemeClr val="tx1"/>
            </a:solidFill>
            <a:round/>
            <a:headEnd/>
            <a:tailEnd type="triangle" w="med" len="med"/>
          </a:ln>
          <a:effectLst/>
        </p:spPr>
        <p:txBody>
          <a:bodyPr/>
          <a:lstStyle/>
          <a:p>
            <a:endParaRPr lang="en-US"/>
          </a:p>
        </p:txBody>
      </p:sp>
      <p:sp>
        <p:nvSpPr>
          <p:cNvPr id="150556" name="Text Box 28"/>
          <p:cNvSpPr txBox="1">
            <a:spLocks noChangeArrowheads="1"/>
          </p:cNvSpPr>
          <p:nvPr/>
        </p:nvSpPr>
        <p:spPr bwMode="auto">
          <a:xfrm>
            <a:off x="504825" y="4316413"/>
            <a:ext cx="819150" cy="457200"/>
          </a:xfrm>
          <a:prstGeom prst="rect">
            <a:avLst/>
          </a:prstGeom>
          <a:noFill/>
          <a:ln w="9525">
            <a:noFill/>
            <a:miter lim="800000"/>
            <a:headEnd/>
            <a:tailEnd/>
          </a:ln>
          <a:effectLst/>
        </p:spPr>
        <p:txBody>
          <a:bodyPr wrap="none">
            <a:spAutoFit/>
          </a:bodyPr>
          <a:lstStyle/>
          <a:p>
            <a:pPr algn="ctr"/>
            <a:r>
              <a:rPr lang="en-US" sz="2400">
                <a:latin typeface="Comic Sans MS" pitchFamily="66" charset="0"/>
              </a:rPr>
              <a:t>data</a:t>
            </a:r>
          </a:p>
        </p:txBody>
      </p:sp>
      <p:sp>
        <p:nvSpPr>
          <p:cNvPr id="150557" name="Line 29"/>
          <p:cNvSpPr>
            <a:spLocks noChangeShapeType="1"/>
          </p:cNvSpPr>
          <p:nvPr/>
        </p:nvSpPr>
        <p:spPr bwMode="auto">
          <a:xfrm flipV="1">
            <a:off x="7086600" y="4556125"/>
            <a:ext cx="814388" cy="0"/>
          </a:xfrm>
          <a:prstGeom prst="line">
            <a:avLst/>
          </a:prstGeom>
          <a:noFill/>
          <a:ln w="28575">
            <a:solidFill>
              <a:schemeClr val="tx1"/>
            </a:solidFill>
            <a:round/>
            <a:headEnd/>
            <a:tailEnd type="triangle" w="med" len="med"/>
          </a:ln>
          <a:effectLst/>
        </p:spPr>
        <p:txBody>
          <a:bodyPr/>
          <a:lstStyle/>
          <a:p>
            <a:endParaRPr lang="en-US"/>
          </a:p>
        </p:txBody>
      </p:sp>
      <p:sp>
        <p:nvSpPr>
          <p:cNvPr id="150558" name="Text Box 30"/>
          <p:cNvSpPr txBox="1">
            <a:spLocks noChangeArrowheads="1"/>
          </p:cNvSpPr>
          <p:nvPr/>
        </p:nvSpPr>
        <p:spPr bwMode="auto">
          <a:xfrm>
            <a:off x="7874000" y="4286250"/>
            <a:ext cx="819150" cy="457200"/>
          </a:xfrm>
          <a:prstGeom prst="rect">
            <a:avLst/>
          </a:prstGeom>
          <a:noFill/>
          <a:ln w="9525">
            <a:noFill/>
            <a:miter lim="800000"/>
            <a:headEnd/>
            <a:tailEnd/>
          </a:ln>
          <a:effectLst/>
        </p:spPr>
        <p:txBody>
          <a:bodyPr wrap="none">
            <a:spAutoFit/>
          </a:bodyPr>
          <a:lstStyle/>
          <a:p>
            <a:pPr algn="ctr"/>
            <a:r>
              <a:rPr lang="en-US" sz="2400">
                <a:latin typeface="Comic Sans MS" pitchFamily="66" charset="0"/>
              </a:rPr>
              <a:t>data</a:t>
            </a:r>
          </a:p>
        </p:txBody>
      </p:sp>
      <p:sp>
        <p:nvSpPr>
          <p:cNvPr id="150559" name="Text Box 31"/>
          <p:cNvSpPr txBox="1">
            <a:spLocks noChangeArrowheads="1"/>
          </p:cNvSpPr>
          <p:nvPr/>
        </p:nvSpPr>
        <p:spPr bwMode="auto">
          <a:xfrm>
            <a:off x="701675" y="3089275"/>
            <a:ext cx="900113" cy="457200"/>
          </a:xfrm>
          <a:prstGeom prst="rect">
            <a:avLst/>
          </a:prstGeom>
          <a:noFill/>
          <a:ln w="9525">
            <a:noFill/>
            <a:miter lim="800000"/>
            <a:headEnd/>
            <a:tailEnd/>
          </a:ln>
          <a:effectLst/>
        </p:spPr>
        <p:txBody>
          <a:bodyPr wrap="none">
            <a:spAutoFit/>
          </a:bodyPr>
          <a:lstStyle/>
          <a:p>
            <a:pPr algn="ctr"/>
            <a:r>
              <a:rPr lang="en-US" sz="2400">
                <a:solidFill>
                  <a:schemeClr val="accent2"/>
                </a:solidFill>
                <a:latin typeface="Comic Sans MS" pitchFamily="66" charset="0"/>
              </a:rPr>
              <a:t>Alice</a:t>
            </a:r>
          </a:p>
        </p:txBody>
      </p:sp>
      <p:sp>
        <p:nvSpPr>
          <p:cNvPr id="150560" name="Text Box 32"/>
          <p:cNvSpPr txBox="1">
            <a:spLocks noChangeArrowheads="1"/>
          </p:cNvSpPr>
          <p:nvPr/>
        </p:nvSpPr>
        <p:spPr bwMode="auto">
          <a:xfrm>
            <a:off x="7670800" y="3100388"/>
            <a:ext cx="717550" cy="457200"/>
          </a:xfrm>
          <a:prstGeom prst="rect">
            <a:avLst/>
          </a:prstGeom>
          <a:noFill/>
          <a:ln w="9525">
            <a:noFill/>
            <a:miter lim="800000"/>
            <a:headEnd/>
            <a:tailEnd/>
          </a:ln>
          <a:effectLst/>
        </p:spPr>
        <p:txBody>
          <a:bodyPr wrap="none">
            <a:spAutoFit/>
          </a:bodyPr>
          <a:lstStyle/>
          <a:p>
            <a:pPr algn="ctr"/>
            <a:r>
              <a:rPr lang="en-US" sz="2400">
                <a:solidFill>
                  <a:schemeClr val="accent2"/>
                </a:solidFill>
                <a:latin typeface="Comic Sans MS" pitchFamily="66" charset="0"/>
              </a:rPr>
              <a:t>Bob</a:t>
            </a:r>
          </a:p>
        </p:txBody>
      </p:sp>
      <p:sp>
        <p:nvSpPr>
          <p:cNvPr id="150561" name="Text Box 33"/>
          <p:cNvSpPr txBox="1">
            <a:spLocks noChangeArrowheads="1"/>
          </p:cNvSpPr>
          <p:nvPr/>
        </p:nvSpPr>
        <p:spPr bwMode="auto">
          <a:xfrm>
            <a:off x="3360738" y="5727700"/>
            <a:ext cx="1033462" cy="457200"/>
          </a:xfrm>
          <a:prstGeom prst="rect">
            <a:avLst/>
          </a:prstGeom>
          <a:noFill/>
          <a:ln w="9525">
            <a:noFill/>
            <a:miter lim="800000"/>
            <a:headEnd/>
            <a:tailEnd/>
          </a:ln>
          <a:effectLst/>
        </p:spPr>
        <p:txBody>
          <a:bodyPr wrap="none">
            <a:spAutoFit/>
          </a:bodyPr>
          <a:lstStyle/>
          <a:p>
            <a:pPr algn="ctr"/>
            <a:r>
              <a:rPr lang="en-US" sz="2400">
                <a:solidFill>
                  <a:schemeClr val="accent2"/>
                </a:solidFill>
                <a:latin typeface="Comic Sans MS" pitchFamily="66" charset="0"/>
              </a:rPr>
              <a:t>Trudy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t>Who might Bob, Alice be?</a:t>
            </a:r>
          </a:p>
        </p:txBody>
      </p:sp>
      <p:sp>
        <p:nvSpPr>
          <p:cNvPr id="5" name="Slide Number Placeholder 5"/>
          <p:cNvSpPr>
            <a:spLocks noGrp="1"/>
          </p:cNvSpPr>
          <p:nvPr>
            <p:ph type="sldNum" sz="quarter" idx="12"/>
          </p:nvPr>
        </p:nvSpPr>
        <p:spPr/>
        <p:txBody>
          <a:bodyPr/>
          <a:lstStyle/>
          <a:p>
            <a:r>
              <a:rPr lang="en-US"/>
              <a:t>8-</a:t>
            </a:r>
            <a:fld id="{8F102E82-EB64-4B20-B804-CDEFFBCC3331}" type="slidenum">
              <a:rPr lang="en-US"/>
              <a:pPr/>
              <a:t>9</a:t>
            </a:fld>
            <a:endParaRPr lang="en-US"/>
          </a:p>
        </p:txBody>
      </p:sp>
      <p:sp>
        <p:nvSpPr>
          <p:cNvPr id="154627" name="Rectangle 3"/>
          <p:cNvSpPr>
            <a:spLocks noGrp="1" noChangeArrowheads="1"/>
          </p:cNvSpPr>
          <p:nvPr>
            <p:ph sz="quarter" idx="1"/>
          </p:nvPr>
        </p:nvSpPr>
        <p:spPr>
          <a:xfrm>
            <a:off x="533400" y="1600200"/>
            <a:ext cx="7772400" cy="3240088"/>
          </a:xfrm>
        </p:spPr>
        <p:txBody>
          <a:bodyPr>
            <a:normAutofit/>
          </a:bodyPr>
          <a:lstStyle/>
          <a:p>
            <a:pPr>
              <a:lnSpc>
                <a:spcPct val="90000"/>
              </a:lnSpc>
            </a:pPr>
            <a:r>
              <a:rPr lang="en-US"/>
              <a:t>… well, </a:t>
            </a:r>
            <a:r>
              <a:rPr lang="en-US" i="1"/>
              <a:t>real-life</a:t>
            </a:r>
            <a:r>
              <a:rPr lang="en-US"/>
              <a:t> Bobs and Alices!</a:t>
            </a:r>
          </a:p>
          <a:p>
            <a:pPr>
              <a:lnSpc>
                <a:spcPct val="90000"/>
              </a:lnSpc>
            </a:pPr>
            <a:r>
              <a:rPr lang="en-US"/>
              <a:t>Web browser/server for electronic transactions (e.g., on-line purchases)</a:t>
            </a:r>
          </a:p>
          <a:p>
            <a:pPr>
              <a:lnSpc>
                <a:spcPct val="90000"/>
              </a:lnSpc>
            </a:pPr>
            <a:r>
              <a:rPr lang="en-US"/>
              <a:t>on-line banking client/server</a:t>
            </a:r>
          </a:p>
          <a:p>
            <a:pPr>
              <a:lnSpc>
                <a:spcPct val="90000"/>
              </a:lnSpc>
            </a:pPr>
            <a:r>
              <a:rPr lang="en-US"/>
              <a:t>DNS servers</a:t>
            </a:r>
          </a:p>
          <a:p>
            <a:pPr>
              <a:lnSpc>
                <a:spcPct val="90000"/>
              </a:lnSpc>
            </a:pPr>
            <a:r>
              <a:rPr lang="en-US"/>
              <a:t>routers exchanging routing table updates</a:t>
            </a:r>
          </a:p>
          <a:p>
            <a:pPr>
              <a:lnSpc>
                <a:spcPct val="90000"/>
              </a:lnSpc>
            </a:pPr>
            <a:r>
              <a:rPr lang="en-US"/>
              <a:t>other examples?</a:t>
            </a: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E4E62705B277449303F33AD34ED88C" ma:contentTypeVersion="16" ma:contentTypeDescription="Create a new document." ma:contentTypeScope="" ma:versionID="3c2012f786f1d93e3678565f3542f24e">
  <xsd:schema xmlns:xsd="http://www.w3.org/2001/XMLSchema" xmlns:xs="http://www.w3.org/2001/XMLSchema" xmlns:p="http://schemas.microsoft.com/office/2006/metadata/properties" xmlns:ns2="e5b6be36-7386-47fb-8a9a-07470a3e7672" xmlns:ns3="35ac72bb-6e66-44cc-83f8-5100c656d1f7" targetNamespace="http://schemas.microsoft.com/office/2006/metadata/properties" ma:root="true" ma:fieldsID="f06070bce95cccc7b874a44b73b53cce" ns2:_="" ns3:_="">
    <xsd:import namespace="e5b6be36-7386-47fb-8a9a-07470a3e7672"/>
    <xsd:import namespace="35ac72bb-6e66-44cc-83f8-5100c656d1f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PHDthesi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b6be36-7386-47fb-8a9a-07470a3e76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5bf474d-fc0a-43b6-8bbf-f621969dd635}" ma:internalName="TaxCatchAll" ma:showField="CatchAllData" ma:web="e5b6be36-7386-47fb-8a9a-07470a3e767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5ac72bb-6e66-44cc-83f8-5100c656d1f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PHDthesis" ma:index="19" nillable="true" ma:displayName="PHD thesis" ma:format="Dropdown" ma:internalName="PHDthesis">
      <xsd:simpleType>
        <xsd:restriction base="dms:Text">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1946a75-722c-4855-9c1b-5ba14d757444"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HDthesis xmlns="35ac72bb-6e66-44cc-83f8-5100c656d1f7" xsi:nil="true"/>
    <lcf76f155ced4ddcb4097134ff3c332f xmlns="35ac72bb-6e66-44cc-83f8-5100c656d1f7">
      <Terms xmlns="http://schemas.microsoft.com/office/infopath/2007/PartnerControls"/>
    </lcf76f155ced4ddcb4097134ff3c332f>
    <TaxCatchAll xmlns="e5b6be36-7386-47fb-8a9a-07470a3e7672" xsi:nil="true"/>
  </documentManagement>
</p:properties>
</file>

<file path=customXml/itemProps1.xml><?xml version="1.0" encoding="utf-8"?>
<ds:datastoreItem xmlns:ds="http://schemas.openxmlformats.org/officeDocument/2006/customXml" ds:itemID="{70111440-093A-4A11-8F77-A0C182A1C8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b6be36-7386-47fb-8a9a-07470a3e7672"/>
    <ds:schemaRef ds:uri="35ac72bb-6e66-44cc-83f8-5100c656d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121354-DCEC-4D08-99F9-297D5BABF2A5}">
  <ds:schemaRefs>
    <ds:schemaRef ds:uri="http://schemas.microsoft.com/sharepoint/v3/contenttype/forms"/>
  </ds:schemaRefs>
</ds:datastoreItem>
</file>

<file path=customXml/itemProps3.xml><?xml version="1.0" encoding="utf-8"?>
<ds:datastoreItem xmlns:ds="http://schemas.openxmlformats.org/officeDocument/2006/customXml" ds:itemID="{6D279B24-57A6-40DA-9752-623BBB642CCF}">
  <ds:schemaRefs>
    <ds:schemaRef ds:uri="http://purl.org/dc/terms/"/>
    <ds:schemaRef ds:uri="http://schemas.openxmlformats.org/package/2006/metadata/core-properties"/>
    <ds:schemaRef ds:uri="http://schemas.microsoft.com/office/2006/metadata/properties"/>
    <ds:schemaRef ds:uri="http://schemas.microsoft.com/office/2006/documentManagement/types"/>
    <ds:schemaRef ds:uri="e5b6be36-7386-47fb-8a9a-07470a3e7672"/>
    <ds:schemaRef ds:uri="http://www.w3.org/XML/1998/namespace"/>
    <ds:schemaRef ds:uri="http://purl.org/dc/dcmitype/"/>
    <ds:schemaRef ds:uri="35ac72bb-6e66-44cc-83f8-5100c656d1f7"/>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Precedent.thmx</Template>
  <TotalTime>9432</TotalTime>
  <Words>8124</Words>
  <Application>Microsoft Office PowerPoint</Application>
  <PresentationFormat>On-screen Show (4:3)</PresentationFormat>
  <Paragraphs>872</Paragraphs>
  <Slides>38</Slides>
  <Notes>34</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Office Theme</vt:lpstr>
      <vt:lpstr>Equity</vt:lpstr>
      <vt:lpstr>PowerPoint Presentation</vt:lpstr>
      <vt:lpstr>Network Security Essentials</vt:lpstr>
      <vt:lpstr>Chapter 1</vt:lpstr>
      <vt:lpstr>PowerPoint Presentation</vt:lpstr>
      <vt:lpstr>Computer Security Concepts</vt:lpstr>
      <vt:lpstr>Computer Security</vt:lpstr>
      <vt:lpstr>What is network security?</vt:lpstr>
      <vt:lpstr>Friends and enemies: Alice, Bob, Trudy</vt:lpstr>
      <vt:lpstr>Who might Bob, Alice be?</vt:lpstr>
      <vt:lpstr>There are bad guys (and girls) out there!</vt:lpstr>
      <vt:lpstr>Computer Security Objectives</vt:lpstr>
      <vt:lpstr>CIA Triad</vt:lpstr>
      <vt:lpstr>Possible additional concepts:</vt:lpstr>
      <vt:lpstr>Breach of Security  Levels of Impact</vt:lpstr>
      <vt:lpstr>Examples of Security Requirements</vt:lpstr>
      <vt:lpstr>Computer Security Challenges</vt:lpstr>
      <vt:lpstr>OSI Security Architecture</vt:lpstr>
      <vt:lpstr>Table 1.1    Threats and Attacks (RFC 4949) </vt:lpstr>
      <vt:lpstr>Security Attacks</vt:lpstr>
      <vt:lpstr>Passive Attacks</vt:lpstr>
      <vt:lpstr>Active Attacks</vt:lpstr>
      <vt:lpstr>Security Services</vt:lpstr>
      <vt:lpstr>X.800 Service Categories</vt:lpstr>
      <vt:lpstr>PowerPoint Presentation</vt:lpstr>
      <vt:lpstr>Authentication</vt:lpstr>
      <vt:lpstr>Access Control</vt:lpstr>
      <vt:lpstr>Data Confidentiality</vt:lpstr>
      <vt:lpstr>Data Integrity</vt:lpstr>
      <vt:lpstr>Connection-oriented integrity service  </vt:lpstr>
      <vt:lpstr>A connectionless integrity service </vt:lpstr>
      <vt:lpstr>Nonrepudiation </vt:lpstr>
      <vt:lpstr>Availability service</vt:lpstr>
      <vt:lpstr>PowerPoint Presentation</vt:lpstr>
      <vt:lpstr>Model for Network Security</vt:lpstr>
      <vt:lpstr>Network Access Security Model</vt:lpstr>
      <vt:lpstr>Unwanted Access</vt:lpstr>
      <vt:lpstr>standards</vt:lpstr>
      <vt:lpstr>Summary</vt:lpstr>
    </vt:vector>
  </TitlesOfParts>
  <Company>School of Eng &amp; IT,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dc:subject>
  <dc:creator>Dr Lawrie Brown</dc:creator>
  <cp:lastModifiedBy>dell</cp:lastModifiedBy>
  <cp:revision>104</cp:revision>
  <cp:lastPrinted>2005-09-02T04:15:44Z</cp:lastPrinted>
  <dcterms:created xsi:type="dcterms:W3CDTF">2013-04-23T22:50:45Z</dcterms:created>
  <dcterms:modified xsi:type="dcterms:W3CDTF">2022-07-19T01:10:51Z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0x0101003CE4E62705B277449303F33AD34ED88C</vt:lpwstr>
  </property>
</Properties>
</file>